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3"/>
  </p:notesMasterIdLst>
  <p:handoutMasterIdLst>
    <p:handoutMasterId r:id="rId74"/>
  </p:handoutMasterIdLst>
  <p:sldIdLst>
    <p:sldId id="680" r:id="rId2"/>
    <p:sldId id="684" r:id="rId3"/>
    <p:sldId id="256" r:id="rId4"/>
    <p:sldId id="664" r:id="rId5"/>
    <p:sldId id="371" r:id="rId6"/>
    <p:sldId id="372" r:id="rId7"/>
    <p:sldId id="665" r:id="rId8"/>
    <p:sldId id="667" r:id="rId9"/>
    <p:sldId id="648" r:id="rId10"/>
    <p:sldId id="649" r:id="rId11"/>
    <p:sldId id="650" r:id="rId12"/>
    <p:sldId id="652" r:id="rId13"/>
    <p:sldId id="660" r:id="rId14"/>
    <p:sldId id="311" r:id="rId15"/>
    <p:sldId id="653" r:id="rId16"/>
    <p:sldId id="363" r:id="rId17"/>
    <p:sldId id="333" r:id="rId18"/>
    <p:sldId id="352" r:id="rId19"/>
    <p:sldId id="349" r:id="rId20"/>
    <p:sldId id="289" r:id="rId21"/>
    <p:sldId id="350" r:id="rId22"/>
    <p:sldId id="668" r:id="rId23"/>
    <p:sldId id="673" r:id="rId24"/>
    <p:sldId id="341" r:id="rId25"/>
    <p:sldId id="292" r:id="rId26"/>
    <p:sldId id="656" r:id="rId27"/>
    <p:sldId id="351" r:id="rId28"/>
    <p:sldId id="659" r:id="rId29"/>
    <p:sldId id="670" r:id="rId30"/>
    <p:sldId id="678" r:id="rId31"/>
    <p:sldId id="674" r:id="rId32"/>
    <p:sldId id="671" r:id="rId33"/>
    <p:sldId id="675" r:id="rId34"/>
    <p:sldId id="676" r:id="rId35"/>
    <p:sldId id="677" r:id="rId36"/>
    <p:sldId id="346" r:id="rId37"/>
    <p:sldId id="343" r:id="rId38"/>
    <p:sldId id="308" r:id="rId39"/>
    <p:sldId id="344" r:id="rId40"/>
    <p:sldId id="345" r:id="rId41"/>
    <p:sldId id="366" r:id="rId42"/>
    <p:sldId id="658" r:id="rId43"/>
    <p:sldId id="370" r:id="rId44"/>
    <p:sldId id="369" r:id="rId45"/>
    <p:sldId id="657" r:id="rId46"/>
    <p:sldId id="310" r:id="rId47"/>
    <p:sldId id="262" r:id="rId48"/>
    <p:sldId id="683" r:id="rId49"/>
    <p:sldId id="259" r:id="rId50"/>
    <p:sldId id="263" r:id="rId51"/>
    <p:sldId id="287" r:id="rId52"/>
    <p:sldId id="306" r:id="rId53"/>
    <p:sldId id="681" r:id="rId54"/>
    <p:sldId id="307" r:id="rId55"/>
    <p:sldId id="261" r:id="rId56"/>
    <p:sldId id="258" r:id="rId57"/>
    <p:sldId id="685" r:id="rId58"/>
    <p:sldId id="264" r:id="rId59"/>
    <p:sldId id="682" r:id="rId60"/>
    <p:sldId id="281" r:id="rId61"/>
    <p:sldId id="282" r:id="rId62"/>
    <p:sldId id="290" r:id="rId63"/>
    <p:sldId id="313" r:id="rId64"/>
    <p:sldId id="283" r:id="rId65"/>
    <p:sldId id="288" r:id="rId66"/>
    <p:sldId id="318" r:id="rId67"/>
    <p:sldId id="317" r:id="rId68"/>
    <p:sldId id="309" r:id="rId69"/>
    <p:sldId id="305" r:id="rId70"/>
    <p:sldId id="303" r:id="rId71"/>
    <p:sldId id="686" r:id="rId72"/>
  </p:sldIdLst>
  <p:sldSz cx="12192000" cy="6858000"/>
  <p:notesSz cx="9144000" cy="6858000"/>
  <p:embeddedFontLst>
    <p:embeddedFont>
      <p:font typeface="Arial Nova" panose="020B0504020202020204" pitchFamily="34" charset="0"/>
      <p:regular r:id="rId75"/>
      <p:bold r:id="rId76"/>
      <p:italic r:id="rId77"/>
      <p:boldItalic r:id="rId78"/>
    </p:embeddedFont>
    <p:embeddedFont>
      <p:font typeface="Cambria Math" panose="02040503050406030204" pitchFamily="18" charset="0"/>
      <p:regular r:id="rId79"/>
    </p:embeddedFont>
    <p:embeddedFont>
      <p:font typeface="Roboto" panose="02000000000000000000" pitchFamily="2" charset="0"/>
      <p:regular r:id="rId80"/>
      <p:bold r:id="rId81"/>
      <p:italic r:id="rId82"/>
      <p:boldItalic r:id="rId83"/>
    </p:embeddedFont>
    <p:embeddedFont>
      <p:font typeface="Segoe UI" panose="020B0502040204020203" pitchFamily="34" charset="0"/>
      <p:regular r:id="rId84"/>
      <p:bold r:id="rId85"/>
      <p:italic r:id="rId86"/>
      <p:boldItalic r:id="rId87"/>
    </p:embeddedFont>
    <p:embeddedFont>
      <p:font typeface="Tahoma" panose="020B0604030504040204" pitchFamily="34" charset="0"/>
      <p:regular r:id="rId88"/>
      <p:bold r:id="rId89"/>
    </p:embeddedFont>
  </p:embeddedFontLst>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Hardisty" initials="D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38"/>
    <p:restoredTop sz="65088" autoAdjust="0"/>
  </p:normalViewPr>
  <p:slideViewPr>
    <p:cSldViewPr showGuides="1">
      <p:cViewPr varScale="1">
        <p:scale>
          <a:sx n="50" d="100"/>
          <a:sy n="50" d="100"/>
        </p:scale>
        <p:origin x="1419" y="18"/>
      </p:cViewPr>
      <p:guideLst>
        <p:guide orient="horz" pos="2880"/>
        <p:guide pos="2880"/>
      </p:guideLst>
    </p:cSldViewPr>
  </p:slideViewPr>
  <p:outlineViewPr>
    <p:cViewPr>
      <p:scale>
        <a:sx n="33" d="100"/>
        <a:sy n="33" d="100"/>
      </p:scale>
      <p:origin x="0" y="-129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tags" Target="tags/tag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latin typeface="Tahoma" panose="020B0604030504040204" charset="0"/>
              <a:ea typeface="Tahoma" panose="020B0604030504040204" charset="0"/>
              <a:cs typeface="Tahoma" panose="020B0604030504040204" charset="0"/>
            </a:endParaRPr>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E2FF9512-C1B2-8542-8D1F-3D1C4FC338B3}" type="datetimeFigureOut">
              <a:rPr lang="en-US" smtClean="0">
                <a:latin typeface="Tahoma" panose="020B0604030504040204" charset="0"/>
                <a:ea typeface="Tahoma" panose="020B0604030504040204" charset="0"/>
                <a:cs typeface="Tahoma" panose="020B0604030504040204" charset="0"/>
              </a:rPr>
              <a:t>8/13/2024</a:t>
            </a:fld>
            <a:endParaRPr lang="en-US">
              <a:latin typeface="Tahoma" panose="020B0604030504040204" charset="0"/>
              <a:ea typeface="Tahoma" panose="020B0604030504040204" charset="0"/>
              <a:cs typeface="Tahoma" panose="020B0604030504040204" charset="0"/>
            </a:endParaRPr>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latin typeface="Tahoma" panose="020B0604030504040204" charset="0"/>
              <a:ea typeface="Tahoma" panose="020B0604030504040204" charset="0"/>
              <a:cs typeface="Tahoma" panose="020B0604030504040204" charset="0"/>
            </a:endParaRPr>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73DC48AD-851B-9248-9D8D-0DA4B05E2B7F}" type="slidenum">
              <a:rPr lang="en-US" smtClean="0">
                <a:latin typeface="Tahoma" panose="020B0604030504040204" charset="0"/>
                <a:ea typeface="Tahoma" panose="020B0604030504040204" charset="0"/>
                <a:cs typeface="Tahoma" panose="020B0604030504040204" charset="0"/>
              </a:rPr>
              <a:t>‹#›</a:t>
            </a:fld>
            <a:endParaRPr lang="en-US">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atin typeface="Tahoma" panose="020B0604030504040204" charset="0"/>
                <a:ea typeface="Tahoma" panose="020B0604030504040204" charset="0"/>
                <a:cs typeface="Tahoma" panose="020B0604030504040204"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atin typeface="Tahoma" panose="020B0604030504040204" charset="0"/>
                <a:ea typeface="Tahoma" panose="020B0604030504040204" charset="0"/>
                <a:cs typeface="Tahoma" panose="020B0604030504040204" charset="0"/>
              </a:defRPr>
            </a:lvl1pPr>
          </a:lstStyle>
          <a:p>
            <a:fld id="{6BCCF4E8-49D3-814F-87F3-AAF8B18E662D}" type="datetimeFigureOut">
              <a:rPr lang="en-US" smtClean="0"/>
              <a:t>8/13/2024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atin typeface="Tahoma" panose="020B0604030504040204" charset="0"/>
                <a:ea typeface="Tahoma" panose="020B0604030504040204" charset="0"/>
                <a:cs typeface="Tahoma" panose="020B0604030504040204" charset="0"/>
              </a:defRPr>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atin typeface="Tahoma" panose="020B0604030504040204" charset="0"/>
                <a:ea typeface="Tahoma" panose="020B0604030504040204" charset="0"/>
                <a:cs typeface="Tahoma" panose="020B0604030504040204" charset="0"/>
              </a:defRPr>
            </a:lvl1pPr>
          </a:lstStyle>
          <a:p>
            <a:fld id="{948AC21E-EBC9-4241-82E8-71BCC942CE2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1pPr>
    <a:lvl2pPr marL="4572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2pPr>
    <a:lvl3pPr marL="9144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3pPr>
    <a:lvl4pPr marL="13716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4pPr>
    <a:lvl5pPr marL="1828800" algn="l" defTabSz="914400" rtl="0" eaLnBrk="1" latinLnBrk="0" hangingPunct="1">
      <a:defRPr sz="1200" kern="1200">
        <a:solidFill>
          <a:schemeClr val="tx1"/>
        </a:solidFill>
        <a:latin typeface="Tahoma" panose="020B0604030504040204" charset="0"/>
        <a:ea typeface="Tahoma" panose="020B0604030504040204" charset="0"/>
        <a:cs typeface="Tahoma" panose="020B060403050404020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13</a:t>
            </a:fld>
            <a:endParaRPr lang="ru-RU" dirty="0"/>
          </a:p>
        </p:txBody>
      </p:sp>
    </p:spTree>
    <p:extLst>
      <p:ext uri="{BB962C8B-B14F-4D97-AF65-F5344CB8AC3E}">
        <p14:creationId xmlns:p14="http://schemas.microsoft.com/office/powerpoint/2010/main" val="1197592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15</a:t>
            </a:fld>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Sample</a:t>
            </a:r>
            <a:r>
              <a:rPr lang="zh-CN" altLang="en-US" dirty="0"/>
              <a:t> </a:t>
            </a:r>
            <a:r>
              <a:rPr lang="en-US" altLang="zh-CN" dirty="0"/>
              <a:t>graph:</a:t>
            </a:r>
            <a:r>
              <a:rPr lang="zh-CN" altLang="en-US" dirty="0"/>
              <a:t> </a:t>
            </a:r>
            <a:r>
              <a:rPr lang="en-US" altLang="zh-CN" dirty="0"/>
              <a:t>UK,</a:t>
            </a:r>
            <a:r>
              <a:rPr lang="zh-CN" altLang="en-US" dirty="0"/>
              <a:t> </a:t>
            </a:r>
            <a:r>
              <a:rPr lang="en-US" altLang="zh-CN" dirty="0"/>
              <a:t>department</a:t>
            </a:r>
            <a:r>
              <a:rPr lang="zh-CN" altLang="en-US" dirty="0"/>
              <a:t> </a:t>
            </a:r>
            <a:r>
              <a:rPr lang="en-US" altLang="zh-CN" dirty="0"/>
              <a:t>store</a:t>
            </a:r>
            <a:r>
              <a:rPr lang="zh-CN" altLang="en-US" dirty="0"/>
              <a:t> </a:t>
            </a:r>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1)</a:t>
            </a:r>
            <a:r>
              <a:rPr lang="zh-CN" altLang="en-US" dirty="0"/>
              <a:t> </a:t>
            </a:r>
            <a:r>
              <a:rPr lang="en-US" altLang="zh-CN" dirty="0"/>
              <a:t>Added</a:t>
            </a:r>
            <a:r>
              <a:rPr lang="zh-CN" altLang="en-US" dirty="0"/>
              <a:t> </a:t>
            </a:r>
            <a:r>
              <a:rPr lang="en-US" altLang="zh-CN" dirty="0"/>
              <a:t>the</a:t>
            </a:r>
            <a:r>
              <a:rPr lang="zh-CN" altLang="en-US" dirty="0"/>
              <a:t> </a:t>
            </a:r>
            <a:r>
              <a:rPr lang="en-US" altLang="zh-CN" dirty="0"/>
              <a:t>distribution</a:t>
            </a:r>
            <a:r>
              <a:rPr lang="zh-CN" altLang="en-US" dirty="0"/>
              <a:t> </a:t>
            </a:r>
            <a:r>
              <a:rPr lang="en-US" altLang="zh-CN" dirty="0"/>
              <a:t>builder</a:t>
            </a:r>
            <a:r>
              <a:rPr lang="zh-CN" altLang="en-US" dirty="0"/>
              <a:t> </a:t>
            </a:r>
            <a:r>
              <a:rPr lang="en-US" altLang="zh-CN" dirty="0"/>
              <a:t>study,</a:t>
            </a:r>
            <a:r>
              <a:rPr lang="zh-CN" altLang="en-US" dirty="0"/>
              <a:t> </a:t>
            </a:r>
            <a:r>
              <a:rPr lang="en-US" altLang="zh-CN" dirty="0"/>
              <a:t>2)</a:t>
            </a:r>
            <a:r>
              <a:rPr lang="zh-CN" altLang="en-US" dirty="0"/>
              <a:t> </a:t>
            </a:r>
            <a:r>
              <a:rPr lang="en-US" altLang="zh-CN" dirty="0"/>
              <a:t>studies</a:t>
            </a:r>
            <a:r>
              <a:rPr lang="zh-CN" altLang="en-US" dirty="0"/>
              <a:t> </a:t>
            </a:r>
            <a:r>
              <a:rPr lang="en-US" altLang="zh-CN" dirty="0"/>
              <a:t>reordered</a:t>
            </a:r>
            <a:r>
              <a:rPr lang="zh-CN" altLang="en-US" dirty="0"/>
              <a:t> </a:t>
            </a:r>
            <a:r>
              <a:rPr lang="en-US" altLang="zh-CN" dirty="0"/>
              <a:t>(same</a:t>
            </a:r>
            <a:r>
              <a:rPr lang="zh-CN" altLang="en-US" dirty="0"/>
              <a:t> </a:t>
            </a:r>
            <a:r>
              <a:rPr lang="en-US" altLang="zh-CN" dirty="0"/>
              <a:t>order</a:t>
            </a:r>
            <a:r>
              <a:rPr lang="zh-CN" altLang="en-US" dirty="0"/>
              <a:t> </a:t>
            </a:r>
            <a:r>
              <a:rPr lang="en-US" altLang="zh-CN" dirty="0"/>
              <a:t>as</a:t>
            </a:r>
            <a:r>
              <a:rPr lang="zh-CN" altLang="en-US" dirty="0"/>
              <a:t> </a:t>
            </a:r>
            <a:r>
              <a:rPr lang="en-US" altLang="zh-CN" dirty="0"/>
              <a:t>the</a:t>
            </a:r>
            <a:r>
              <a:rPr lang="zh-CN" altLang="en-US" dirty="0"/>
              <a:t> </a:t>
            </a:r>
            <a:r>
              <a:rPr lang="en-US" altLang="zh-CN" dirty="0"/>
              <a:t>latest</a:t>
            </a:r>
            <a:r>
              <a:rPr lang="zh-CN" altLang="en-US" dirty="0"/>
              <a:t> </a:t>
            </a:r>
            <a:r>
              <a:rPr lang="en-US" altLang="zh-CN" dirty="0"/>
              <a:t>JMR</a:t>
            </a:r>
            <a:r>
              <a:rPr lang="zh-CN" altLang="en-US" dirty="0"/>
              <a:t> </a:t>
            </a:r>
            <a:r>
              <a:rPr lang="en-US" altLang="zh-CN" dirty="0"/>
              <a:t>paper),</a:t>
            </a:r>
            <a:r>
              <a:rPr lang="zh-CN" altLang="en-US" dirty="0"/>
              <a:t> </a:t>
            </a:r>
            <a:r>
              <a:rPr lang="en-US" altLang="zh-CN" dirty="0"/>
              <a:t>3)</a:t>
            </a:r>
            <a:r>
              <a:rPr lang="zh-CN" altLang="en-US" dirty="0"/>
              <a:t> </a:t>
            </a:r>
            <a:r>
              <a:rPr lang="en-US" altLang="zh-CN" dirty="0"/>
              <a:t>Study</a:t>
            </a:r>
            <a:r>
              <a:rPr lang="zh-CN" altLang="en-US" dirty="0"/>
              <a:t> </a:t>
            </a:r>
            <a:r>
              <a:rPr lang="en-US" altLang="zh-CN" dirty="0"/>
              <a:t>2</a:t>
            </a:r>
            <a:r>
              <a:rPr lang="zh-CN" altLang="en-US" dirty="0"/>
              <a:t> </a:t>
            </a:r>
            <a:r>
              <a:rPr lang="en-US" altLang="zh-CN" dirty="0"/>
              <a:t>&amp;</a:t>
            </a:r>
            <a:r>
              <a:rPr lang="zh-CN" altLang="en-US" dirty="0"/>
              <a:t> </a:t>
            </a:r>
            <a:r>
              <a:rPr lang="en-US" altLang="zh-CN" dirty="0"/>
              <a:t>3</a:t>
            </a:r>
            <a:r>
              <a:rPr lang="zh-CN" altLang="en-US" dirty="0"/>
              <a:t> </a:t>
            </a:r>
            <a:r>
              <a:rPr lang="en-US" altLang="zh-CN" dirty="0"/>
              <a:t>updated</a:t>
            </a:r>
            <a:r>
              <a:rPr lang="zh-CN" altLang="en-US" dirty="0"/>
              <a:t> </a:t>
            </a:r>
            <a:r>
              <a:rPr lang="en-US" altLang="zh-CN" dirty="0"/>
              <a:t>(we</a:t>
            </a:r>
            <a:r>
              <a:rPr lang="zh-CN" altLang="en-US" dirty="0"/>
              <a:t> </a:t>
            </a:r>
            <a:r>
              <a:rPr lang="en-US" altLang="zh-CN" dirty="0"/>
              <a:t>reran</a:t>
            </a:r>
            <a:r>
              <a:rPr lang="zh-CN" altLang="en-US" dirty="0"/>
              <a:t> </a:t>
            </a:r>
            <a:r>
              <a:rPr lang="en-US" altLang="zh-CN" dirty="0"/>
              <a:t>those</a:t>
            </a:r>
            <a:r>
              <a:rPr lang="zh-CN" altLang="en-US" dirty="0"/>
              <a:t> </a:t>
            </a:r>
            <a:r>
              <a:rPr lang="en-US" altLang="zh-CN" dirty="0"/>
              <a:t>two</a:t>
            </a:r>
            <a:r>
              <a:rPr lang="zh-CN" altLang="en-US" dirty="0"/>
              <a:t> </a:t>
            </a:r>
            <a:r>
              <a:rPr lang="en-US" altLang="zh-CN" dirty="0"/>
              <a:t>studies</a:t>
            </a:r>
            <a:r>
              <a:rPr lang="zh-CN" altLang="en-US" dirty="0"/>
              <a:t> </a:t>
            </a:r>
            <a:r>
              <a:rPr lang="en-US" altLang="zh-CN" dirty="0"/>
              <a:t>for</a:t>
            </a:r>
            <a:r>
              <a:rPr lang="zh-CN" altLang="en-US" dirty="0"/>
              <a:t> </a:t>
            </a:r>
            <a:r>
              <a:rPr lang="en-US" altLang="zh-CN" dirty="0"/>
              <a:t>JMR.</a:t>
            </a:r>
            <a:r>
              <a:rPr lang="zh-CN" altLang="en-US" dirty="0"/>
              <a:t> </a:t>
            </a:r>
            <a:endParaRPr lang="en-US" altLang="zh-CN"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new</a:t>
            </a:r>
            <a:r>
              <a:rPr lang="zh-CN" altLang="en-US" dirty="0"/>
              <a:t> </a:t>
            </a:r>
            <a:r>
              <a:rPr lang="en-US" altLang="zh-CN" dirty="0"/>
              <a:t>manipulating</a:t>
            </a:r>
            <a:r>
              <a:rPr lang="zh-CN" altLang="en-US" dirty="0"/>
              <a:t> </a:t>
            </a:r>
            <a:r>
              <a:rPr lang="en-US" altLang="zh-CN" dirty="0"/>
              <a:t>cutoff</a:t>
            </a:r>
            <a:r>
              <a:rPr lang="zh-CN" altLang="en-US" dirty="0"/>
              <a:t> </a:t>
            </a:r>
            <a:r>
              <a:rPr lang="en-US" altLang="zh-CN" dirty="0"/>
              <a:t>study</a:t>
            </a:r>
            <a:r>
              <a:rPr lang="zh-CN" altLang="en-US" dirty="0"/>
              <a:t> </a:t>
            </a:r>
            <a:r>
              <a:rPr lang="en-US" altLang="zh-CN" dirty="0"/>
              <a:t>(high</a:t>
            </a:r>
            <a:r>
              <a:rPr lang="zh-CN" altLang="en-US" dirty="0"/>
              <a:t> </a:t>
            </a:r>
            <a:r>
              <a:rPr lang="en-US" altLang="zh-CN" dirty="0"/>
              <a:t>and</a:t>
            </a:r>
            <a:r>
              <a:rPr lang="zh-CN" altLang="en-US" dirty="0"/>
              <a:t> </a:t>
            </a:r>
            <a:r>
              <a:rPr lang="en-US" altLang="zh-CN" dirty="0"/>
              <a:t>low</a:t>
            </a:r>
            <a:r>
              <a:rPr lang="zh-CN" altLang="en-US" dirty="0"/>
              <a:t> </a:t>
            </a:r>
            <a:r>
              <a:rPr lang="en-US" altLang="zh-CN" dirty="0"/>
              <a:t>cutoffs</a:t>
            </a:r>
            <a:r>
              <a:rPr lang="zh-CN" altLang="en-US" dirty="0"/>
              <a:t> </a:t>
            </a:r>
            <a:r>
              <a:rPr lang="en-US" altLang="zh-CN" dirty="0"/>
              <a:t>being</a:t>
            </a:r>
            <a:r>
              <a:rPr lang="zh-CN" altLang="en-US" dirty="0"/>
              <a:t> </a:t>
            </a:r>
            <a:r>
              <a:rPr lang="en-US" altLang="zh-CN" dirty="0"/>
              <a:t>symmetric</a:t>
            </a:r>
            <a:r>
              <a:rPr lang="zh-CN" altLang="en-US" dirty="0"/>
              <a:t> </a:t>
            </a:r>
            <a:r>
              <a:rPr lang="en-US" altLang="zh-CN" dirty="0"/>
              <a:t>around</a:t>
            </a:r>
            <a:r>
              <a:rPr lang="zh-CN" altLang="en-US" dirty="0"/>
              <a:t> </a:t>
            </a:r>
            <a:r>
              <a:rPr lang="en-US" altLang="zh-CN" dirty="0"/>
              <a:t>the</a:t>
            </a:r>
            <a:r>
              <a:rPr lang="zh-CN" altLang="en-US" dirty="0"/>
              <a:t> </a:t>
            </a:r>
            <a:r>
              <a:rPr lang="en-US" altLang="zh-CN" dirty="0"/>
              <a:t>internal</a:t>
            </a:r>
            <a:r>
              <a:rPr lang="zh-CN" altLang="en-US" dirty="0"/>
              <a:t> </a:t>
            </a:r>
            <a:r>
              <a:rPr lang="en-US" altLang="zh-CN" dirty="0"/>
              <a:t>reference</a:t>
            </a:r>
            <a:r>
              <a:rPr lang="zh-CN" altLang="en-US" dirty="0"/>
              <a:t> </a:t>
            </a:r>
            <a:r>
              <a:rPr lang="en-US" altLang="zh-CN" dirty="0"/>
              <a:t>point</a:t>
            </a:r>
            <a:r>
              <a:rPr lang="zh-CN" altLang="en-US" dirty="0"/>
              <a:t> </a:t>
            </a:r>
            <a:r>
              <a:rPr lang="en-US" altLang="zh-CN" dirty="0"/>
              <a:t>$30).</a:t>
            </a:r>
            <a:r>
              <a:rPr lang="zh-CN" altLang="en-US" dirty="0"/>
              <a:t> </a:t>
            </a:r>
            <a:r>
              <a:rPr lang="en-US" altLang="zh-CN" dirty="0"/>
              <a:t>Results</a:t>
            </a:r>
            <a:r>
              <a:rPr lang="zh-CN" altLang="en-US" dirty="0"/>
              <a:t> </a:t>
            </a:r>
            <a:r>
              <a:rPr lang="en-US" altLang="zh-CN" dirty="0"/>
              <a:t>also</a:t>
            </a:r>
            <a:r>
              <a:rPr lang="zh-CN" altLang="en-US" dirty="0"/>
              <a:t> </a:t>
            </a:r>
            <a:r>
              <a:rPr lang="en-US" altLang="zh-CN" dirty="0"/>
              <a:t>updated.</a:t>
            </a:r>
            <a:r>
              <a:rPr lang="zh-CN" altLang="en-US" dirty="0"/>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22</a:t>
            </a:fld>
            <a:endParaRPr lang="en-US"/>
          </a:p>
        </p:txBody>
      </p:sp>
    </p:spTree>
    <p:extLst>
      <p:ext uri="{BB962C8B-B14F-4D97-AF65-F5344CB8AC3E}">
        <p14:creationId xmlns:p14="http://schemas.microsoft.com/office/powerpoint/2010/main" val="183858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new</a:t>
            </a:r>
            <a:r>
              <a:rPr lang="zh-CN" altLang="en-US" dirty="0"/>
              <a:t> </a:t>
            </a:r>
            <a:r>
              <a:rPr lang="en-US" altLang="zh-CN" dirty="0"/>
              <a:t>manipulating</a:t>
            </a:r>
            <a:r>
              <a:rPr lang="zh-CN" altLang="en-US" dirty="0"/>
              <a:t> </a:t>
            </a:r>
            <a:r>
              <a:rPr lang="en-US" altLang="zh-CN" dirty="0"/>
              <a:t>cutoff</a:t>
            </a:r>
            <a:r>
              <a:rPr lang="zh-CN" altLang="en-US" dirty="0"/>
              <a:t> </a:t>
            </a:r>
            <a:r>
              <a:rPr lang="en-US" altLang="zh-CN" dirty="0"/>
              <a:t>study</a:t>
            </a:r>
            <a:r>
              <a:rPr lang="zh-CN" altLang="en-US" dirty="0"/>
              <a:t> </a:t>
            </a:r>
            <a:r>
              <a:rPr lang="en-US" altLang="zh-CN" dirty="0"/>
              <a:t>(high</a:t>
            </a:r>
            <a:r>
              <a:rPr lang="zh-CN" altLang="en-US" dirty="0"/>
              <a:t> </a:t>
            </a:r>
            <a:r>
              <a:rPr lang="en-US" altLang="zh-CN" dirty="0"/>
              <a:t>and</a:t>
            </a:r>
            <a:r>
              <a:rPr lang="zh-CN" altLang="en-US" dirty="0"/>
              <a:t> </a:t>
            </a:r>
            <a:r>
              <a:rPr lang="en-US" altLang="zh-CN" dirty="0"/>
              <a:t>low</a:t>
            </a:r>
            <a:r>
              <a:rPr lang="zh-CN" altLang="en-US" dirty="0"/>
              <a:t> </a:t>
            </a:r>
            <a:r>
              <a:rPr lang="en-US" altLang="zh-CN" dirty="0"/>
              <a:t>cutoffs</a:t>
            </a:r>
            <a:r>
              <a:rPr lang="zh-CN" altLang="en-US" dirty="0"/>
              <a:t> </a:t>
            </a:r>
            <a:r>
              <a:rPr lang="en-US" altLang="zh-CN" dirty="0"/>
              <a:t>being</a:t>
            </a:r>
            <a:r>
              <a:rPr lang="zh-CN" altLang="en-US" dirty="0"/>
              <a:t> </a:t>
            </a:r>
            <a:r>
              <a:rPr lang="en-US" altLang="zh-CN" dirty="0"/>
              <a:t>symmetric</a:t>
            </a:r>
            <a:r>
              <a:rPr lang="zh-CN" altLang="en-US" dirty="0"/>
              <a:t> </a:t>
            </a:r>
            <a:r>
              <a:rPr lang="en-US" altLang="zh-CN" dirty="0"/>
              <a:t>around</a:t>
            </a:r>
            <a:r>
              <a:rPr lang="zh-CN" altLang="en-US" dirty="0"/>
              <a:t> </a:t>
            </a:r>
            <a:r>
              <a:rPr lang="en-US" altLang="zh-CN" dirty="0"/>
              <a:t>the</a:t>
            </a:r>
            <a:r>
              <a:rPr lang="zh-CN" altLang="en-US" dirty="0"/>
              <a:t> </a:t>
            </a:r>
            <a:r>
              <a:rPr lang="en-US" altLang="zh-CN" dirty="0"/>
              <a:t>internal</a:t>
            </a:r>
            <a:r>
              <a:rPr lang="zh-CN" altLang="en-US" dirty="0"/>
              <a:t> </a:t>
            </a:r>
            <a:r>
              <a:rPr lang="en-US" altLang="zh-CN" dirty="0"/>
              <a:t>reference</a:t>
            </a:r>
            <a:r>
              <a:rPr lang="zh-CN" altLang="en-US" dirty="0"/>
              <a:t> </a:t>
            </a:r>
            <a:r>
              <a:rPr lang="en-US" altLang="zh-CN" dirty="0"/>
              <a:t>point</a:t>
            </a:r>
            <a:r>
              <a:rPr lang="zh-CN" altLang="en-US" dirty="0"/>
              <a:t> </a:t>
            </a:r>
            <a:r>
              <a:rPr lang="en-US" altLang="zh-CN" dirty="0"/>
              <a:t>$30).</a:t>
            </a:r>
            <a:r>
              <a:rPr lang="zh-CN" altLang="en-US" dirty="0"/>
              <a:t> </a:t>
            </a:r>
            <a:r>
              <a:rPr lang="en-US" altLang="zh-CN" dirty="0"/>
              <a:t>Results</a:t>
            </a:r>
            <a:r>
              <a:rPr lang="zh-CN" altLang="en-US" dirty="0"/>
              <a:t> </a:t>
            </a:r>
            <a:r>
              <a:rPr lang="en-US" altLang="zh-CN" dirty="0"/>
              <a:t>also</a:t>
            </a:r>
            <a:r>
              <a:rPr lang="zh-CN" altLang="en-US" dirty="0"/>
              <a:t> </a:t>
            </a:r>
            <a:r>
              <a:rPr lang="en-US" altLang="zh-CN" dirty="0"/>
              <a:t>updated.</a:t>
            </a:r>
            <a:r>
              <a:rPr lang="zh-CN" altLang="en-US" dirty="0"/>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23</a:t>
            </a:fld>
            <a:endParaRPr lang="en-US"/>
          </a:p>
        </p:txBody>
      </p:sp>
    </p:spTree>
    <p:extLst>
      <p:ext uri="{BB962C8B-B14F-4D97-AF65-F5344CB8AC3E}">
        <p14:creationId xmlns:p14="http://schemas.microsoft.com/office/powerpoint/2010/main" val="2830154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26</a:t>
            </a:fld>
            <a:endParaRPr lang="en-US"/>
          </a:p>
        </p:txBody>
      </p:sp>
    </p:spTree>
    <p:extLst>
      <p:ext uri="{BB962C8B-B14F-4D97-AF65-F5344CB8AC3E}">
        <p14:creationId xmlns:p14="http://schemas.microsoft.com/office/powerpoint/2010/main" val="1756601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27</a:t>
            </a:fld>
            <a:endParaRPr lang="en-US"/>
          </a:p>
        </p:txBody>
      </p:sp>
    </p:spTree>
    <p:extLst>
      <p:ext uri="{BB962C8B-B14F-4D97-AF65-F5344CB8AC3E}">
        <p14:creationId xmlns:p14="http://schemas.microsoft.com/office/powerpoint/2010/main" val="491692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not</a:t>
            </a:r>
            <a:r>
              <a:rPr lang="zh-CN" altLang="en-US" dirty="0"/>
              <a:t> </a:t>
            </a:r>
            <a:r>
              <a:rPr lang="en-US" altLang="zh-CN" dirty="0"/>
              <a:t>joint</a:t>
            </a:r>
            <a:r>
              <a:rPr lang="zh-CN" altLang="en-US" dirty="0"/>
              <a:t> </a:t>
            </a:r>
            <a:r>
              <a:rPr lang="en-US" altLang="zh-CN" dirty="0"/>
              <a:t>vs.</a:t>
            </a:r>
            <a:r>
              <a:rPr lang="zh-CN" altLang="en-US" dirty="0"/>
              <a:t> </a:t>
            </a:r>
            <a:r>
              <a:rPr lang="en-US" altLang="zh-CN" dirty="0"/>
              <a:t>separate</a:t>
            </a:r>
            <a:r>
              <a:rPr lang="zh-CN" altLang="en-US" dirty="0"/>
              <a:t> </a:t>
            </a:r>
            <a:r>
              <a:rPr lang="en-US" altLang="zh-CN" dirty="0"/>
              <a:t>anymore.</a:t>
            </a:r>
            <a:r>
              <a:rPr lang="zh-CN" altLang="en-US" dirty="0"/>
              <a:t> </a:t>
            </a:r>
            <a:r>
              <a:rPr lang="en-US" altLang="zh-CN" dirty="0"/>
              <a:t>We</a:t>
            </a:r>
            <a:r>
              <a:rPr lang="zh-CN" altLang="en-US" dirty="0"/>
              <a:t> </a:t>
            </a:r>
            <a:r>
              <a:rPr lang="en-US" altLang="zh-CN" dirty="0"/>
              <a:t>reran</a:t>
            </a:r>
            <a:r>
              <a:rPr lang="zh-CN" altLang="en-US" dirty="0"/>
              <a:t> </a:t>
            </a:r>
            <a:r>
              <a:rPr lang="en-US" altLang="zh-CN" dirty="0"/>
              <a:t>this</a:t>
            </a:r>
            <a:r>
              <a:rPr lang="zh-CN" altLang="en-US" dirty="0"/>
              <a:t> </a:t>
            </a:r>
            <a:r>
              <a:rPr lang="en-US" altLang="zh-CN" dirty="0"/>
              <a:t>study</a:t>
            </a:r>
            <a:r>
              <a:rPr lang="zh-CN" altLang="en-US" dirty="0"/>
              <a:t> </a:t>
            </a:r>
            <a:r>
              <a:rPr lang="en-US" altLang="zh-CN" dirty="0"/>
              <a:t>for</a:t>
            </a:r>
            <a:r>
              <a:rPr lang="zh-CN" altLang="en-US" dirty="0"/>
              <a:t> </a:t>
            </a:r>
            <a:r>
              <a:rPr lang="en-US" altLang="zh-CN" dirty="0"/>
              <a:t>JMR.</a:t>
            </a:r>
            <a:r>
              <a:rPr lang="zh-CN" altLang="en-US" dirty="0"/>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28</a:t>
            </a:fld>
            <a:endParaRPr lang="en-US"/>
          </a:p>
        </p:txBody>
      </p:sp>
    </p:spTree>
    <p:extLst>
      <p:ext uri="{BB962C8B-B14F-4D97-AF65-F5344CB8AC3E}">
        <p14:creationId xmlns:p14="http://schemas.microsoft.com/office/powerpoint/2010/main" val="1918388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29</a:t>
            </a:fld>
            <a:endParaRPr lang="en-US"/>
          </a:p>
        </p:txBody>
      </p:sp>
    </p:spTree>
    <p:extLst>
      <p:ext uri="{BB962C8B-B14F-4D97-AF65-F5344CB8AC3E}">
        <p14:creationId xmlns:p14="http://schemas.microsoft.com/office/powerpoint/2010/main" val="2739663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30</a:t>
            </a:fld>
            <a:endParaRPr lang="en-US"/>
          </a:p>
        </p:txBody>
      </p:sp>
    </p:spTree>
    <p:extLst>
      <p:ext uri="{BB962C8B-B14F-4D97-AF65-F5344CB8AC3E}">
        <p14:creationId xmlns:p14="http://schemas.microsoft.com/office/powerpoint/2010/main" val="2889664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31</a:t>
            </a:fld>
            <a:endParaRPr lang="en-US"/>
          </a:p>
        </p:txBody>
      </p:sp>
    </p:spTree>
    <p:extLst>
      <p:ext uri="{BB962C8B-B14F-4D97-AF65-F5344CB8AC3E}">
        <p14:creationId xmlns:p14="http://schemas.microsoft.com/office/powerpoint/2010/main" val="1015874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32</a:t>
            </a:fld>
            <a:endParaRPr lang="en-US"/>
          </a:p>
        </p:txBody>
      </p:sp>
    </p:spTree>
    <p:extLst>
      <p:ext uri="{BB962C8B-B14F-4D97-AF65-F5344CB8AC3E}">
        <p14:creationId xmlns:p14="http://schemas.microsoft.com/office/powerpoint/2010/main" val="265747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kern="1200" dirty="0">
                <a:solidFill>
                  <a:schemeClr val="tx1"/>
                </a:solidFill>
                <a:effectLst/>
                <a:latin typeface="Tahoma" panose="020B0604030504040204" charset="0"/>
                <a:ea typeface="Tahoma" panose="020B0604030504040204" charset="0"/>
                <a:cs typeface="Tahoma" panose="020B0604030504040204" charset="0"/>
              </a:rPr>
              <a:t>Next, we assessed participants’ expected price distributions for the products sold by the grocery store. Participants read, “Imagine that you see 20 random products from this grocery store. We would like to understand your expected price distribution for these 20 grocery store products. You will estimate this distribution using a ‘distribution builder,’ which you will find on the next screen. There will be 10 bars labeled from $2 to $20, each representing a different price range. Your objective is to allocate these 20 randomly selected products across these price ranges to estimate the price distribution of the products. For instance, if you believe that 2 products will cost around $10, simply click the ‘+’ button below $10 twice to assign two products to that price range.” Figure 2 presents an illustration of the distribution builder tool (Goldstein and Rothschild 2014)</a:t>
            </a:r>
            <a:r>
              <a:rPr lang="en-US" dirty="0">
                <a:effectLst/>
              </a:rPr>
              <a:t> </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33</a:t>
            </a:fld>
            <a:endParaRPr lang="en-US"/>
          </a:p>
        </p:txBody>
      </p:sp>
    </p:spTree>
    <p:extLst>
      <p:ext uri="{BB962C8B-B14F-4D97-AF65-F5344CB8AC3E}">
        <p14:creationId xmlns:p14="http://schemas.microsoft.com/office/powerpoint/2010/main" val="202181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34</a:t>
            </a:fld>
            <a:endParaRPr lang="en-US"/>
          </a:p>
        </p:txBody>
      </p:sp>
    </p:spTree>
    <p:extLst>
      <p:ext uri="{BB962C8B-B14F-4D97-AF65-F5344CB8AC3E}">
        <p14:creationId xmlns:p14="http://schemas.microsoft.com/office/powerpoint/2010/main" val="2034128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35</a:t>
            </a:fld>
            <a:endParaRPr lang="en-US"/>
          </a:p>
        </p:txBody>
      </p:sp>
    </p:spTree>
    <p:extLst>
      <p:ext uri="{BB962C8B-B14F-4D97-AF65-F5344CB8AC3E}">
        <p14:creationId xmlns:p14="http://schemas.microsoft.com/office/powerpoint/2010/main" val="3300473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ahoma" panose="020B0604030504040204" charset="0"/>
                <a:ea typeface="Tahoma" panose="020B0604030504040204" charset="0"/>
                <a:cs typeface="Tahoma" panose="020B0604030504040204" charset="0"/>
              </a:rPr>
              <a:t>Notably, this study rules out several alternative explanations. For example, it could be argued that a purchase precondition draws consumers’ attention to the offer or makes the offer appear scarce, thus creating the perception that the discount is of higher value. Or, it could be argued that the purchase precondition makes consumers think of a specific product, improving the imaginability of the potential purchase and thereby making it more attractive. However, had the phenomenon been driven by these alternative explanations, the purchase precondition in this study should have boosted perceived discount magnitude and coupon redemption intentions in both the absolute and relative format conditions.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According</a:t>
            </a:r>
            <a:r>
              <a:rPr lang="zh-CN" altLang="en-US" dirty="0"/>
              <a:t> </a:t>
            </a:r>
            <a:r>
              <a:rPr lang="en-US" altLang="zh-CN" dirty="0"/>
              <a:t>to</a:t>
            </a:r>
            <a:r>
              <a:rPr lang="zh-CN" altLang="en-US" dirty="0"/>
              <a:t> </a:t>
            </a:r>
            <a:r>
              <a:rPr lang="en-US" altLang="zh-CN" dirty="0"/>
              <a:t>US</a:t>
            </a:r>
            <a:r>
              <a:rPr lang="zh-CN" altLang="en-US" dirty="0"/>
              <a:t> </a:t>
            </a:r>
            <a:r>
              <a:rPr lang="en-US" altLang="zh-CN" dirty="0"/>
              <a:t>government</a:t>
            </a:r>
            <a:r>
              <a:rPr lang="zh-CN" altLang="en-US" dirty="0"/>
              <a:t> </a:t>
            </a:r>
            <a:r>
              <a:rPr lang="en-US" altLang="zh-CN" dirty="0"/>
              <a:t>data,</a:t>
            </a:r>
            <a:r>
              <a:rPr lang="zh-CN" altLang="en-US" dirty="0"/>
              <a:t> </a:t>
            </a:r>
            <a:r>
              <a:rPr lang="en-US" altLang="zh-CN" dirty="0"/>
              <a:t>average</a:t>
            </a:r>
            <a:r>
              <a:rPr lang="zh-CN" altLang="en-US" dirty="0"/>
              <a:t> </a:t>
            </a:r>
            <a:r>
              <a:rPr lang="en-US" altLang="zh-CN" dirty="0"/>
              <a:t>price</a:t>
            </a:r>
            <a:r>
              <a:rPr lang="zh-CN" altLang="en-US" dirty="0"/>
              <a:t> </a:t>
            </a:r>
            <a:r>
              <a:rPr lang="en-US" altLang="zh-CN" dirty="0"/>
              <a:t>of</a:t>
            </a:r>
            <a:r>
              <a:rPr lang="zh-CN" altLang="en-US" dirty="0"/>
              <a:t> </a:t>
            </a:r>
            <a:r>
              <a:rPr lang="en-US" altLang="zh-CN" dirty="0"/>
              <a:t>12oz</a:t>
            </a:r>
            <a:r>
              <a:rPr lang="zh-CN" altLang="en-US" dirty="0"/>
              <a:t> </a:t>
            </a:r>
            <a:r>
              <a:rPr lang="en-US" altLang="zh-CN" dirty="0"/>
              <a:t>of</a:t>
            </a:r>
            <a:r>
              <a:rPr lang="zh-CN" altLang="en-US" dirty="0"/>
              <a:t> </a:t>
            </a:r>
            <a:r>
              <a:rPr lang="en-US" altLang="zh-CN" dirty="0"/>
              <a:t>juice</a:t>
            </a:r>
            <a:r>
              <a:rPr lang="zh-CN" altLang="en-US" dirty="0"/>
              <a:t> </a:t>
            </a:r>
            <a:r>
              <a:rPr lang="en-US" altLang="zh-CN" dirty="0"/>
              <a:t>=</a:t>
            </a:r>
            <a:r>
              <a:rPr lang="zh-CN" altLang="en-US" dirty="0"/>
              <a:t> </a:t>
            </a:r>
            <a:r>
              <a:rPr lang="en-US" altLang="zh-CN" dirty="0"/>
              <a:t>$2</a:t>
            </a:r>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42</a:t>
            </a:fld>
            <a:endParaRPr lang="en-US"/>
          </a:p>
        </p:txBody>
      </p:sp>
    </p:spTree>
    <p:extLst>
      <p:ext uri="{BB962C8B-B14F-4D97-AF65-F5344CB8AC3E}">
        <p14:creationId xmlns:p14="http://schemas.microsoft.com/office/powerpoint/2010/main" val="1802871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err="1"/>
              <a:t>Centiment</a:t>
            </a:r>
            <a:r>
              <a:rPr lang="zh-CN" altLang="en-US" dirty="0"/>
              <a:t> </a:t>
            </a:r>
            <a:r>
              <a:rPr lang="en-US" altLang="zh-CN" dirty="0"/>
              <a:t>data,</a:t>
            </a:r>
            <a:r>
              <a:rPr lang="zh-CN" altLang="en-US" dirty="0"/>
              <a:t> </a:t>
            </a:r>
            <a:r>
              <a:rPr lang="en-US" altLang="zh-CN" dirty="0"/>
              <a:t>verified</a:t>
            </a:r>
            <a:r>
              <a:rPr lang="zh-CN" altLang="en-US" dirty="0"/>
              <a:t> </a:t>
            </a:r>
            <a:r>
              <a:rPr lang="en-US" altLang="zh-CN" dirty="0"/>
              <a:t>marketing</a:t>
            </a:r>
            <a:r>
              <a:rPr lang="zh-CN" altLang="en-US" dirty="0"/>
              <a:t> </a:t>
            </a:r>
            <a:r>
              <a:rPr lang="en-US" altLang="zh-CN" dirty="0"/>
              <a:t>professionals</a:t>
            </a:r>
            <a:r>
              <a:rPr lang="zh-CN" altLang="en-US" dirty="0"/>
              <a:t> </a:t>
            </a:r>
            <a:endParaRPr lang="en-US" altLang="zh-CN" dirty="0"/>
          </a:p>
          <a:p>
            <a:endParaRPr lang="en-US" altLang="zh-CN" dirty="0"/>
          </a:p>
          <a:p>
            <a:r>
              <a:rPr lang="en-US" altLang="zh-CN" dirty="0"/>
              <a:t>Indeed,</a:t>
            </a:r>
            <a:r>
              <a:rPr lang="zh-CN" altLang="en-US" dirty="0"/>
              <a:t> </a:t>
            </a:r>
            <a:r>
              <a:rPr lang="en-US" altLang="zh-CN" dirty="0"/>
              <a:t>purchase</a:t>
            </a:r>
            <a:r>
              <a:rPr lang="zh-CN" altLang="en-US" dirty="0"/>
              <a:t> </a:t>
            </a:r>
            <a:r>
              <a:rPr lang="en-US" altLang="zh-CN" dirty="0"/>
              <a:t>preconditions</a:t>
            </a:r>
            <a:r>
              <a:rPr lang="zh-CN" altLang="en-US" dirty="0"/>
              <a:t> </a:t>
            </a:r>
            <a:r>
              <a:rPr lang="en-US" altLang="zh-CN" dirty="0"/>
              <a:t>make</a:t>
            </a:r>
            <a:r>
              <a:rPr lang="zh-CN" altLang="en-US" dirty="0"/>
              <a:t> </a:t>
            </a:r>
            <a:r>
              <a:rPr lang="en-US" altLang="zh-CN" dirty="0"/>
              <a:t>a</a:t>
            </a:r>
            <a:r>
              <a:rPr lang="zh-CN" altLang="en-US" dirty="0"/>
              <a:t> </a:t>
            </a:r>
            <a:r>
              <a:rPr lang="en-US" altLang="zh-CN" dirty="0"/>
              <a:t>promotion</a:t>
            </a:r>
            <a:r>
              <a:rPr lang="zh-CN" altLang="en-US" dirty="0"/>
              <a:t> </a:t>
            </a:r>
            <a:r>
              <a:rPr lang="en-US" altLang="zh-CN" dirty="0"/>
              <a:t>objectively</a:t>
            </a:r>
            <a:r>
              <a:rPr lang="zh-CN" altLang="en-US" dirty="0"/>
              <a:t> </a:t>
            </a:r>
            <a:r>
              <a:rPr lang="en-US" altLang="zh-CN" dirty="0"/>
              <a:t>worse</a:t>
            </a:r>
            <a:r>
              <a:rPr lang="zh-CN" altLang="en-US" dirty="0"/>
              <a:t> </a:t>
            </a:r>
            <a:r>
              <a:rPr lang="en-US" altLang="zh-CN" dirty="0"/>
              <a:t>economically.</a:t>
            </a:r>
            <a:r>
              <a:rPr lang="zh-CN" altLang="en-US" dirty="0"/>
              <a:t> </a:t>
            </a:r>
            <a:endParaRPr lang="en-US" altLang="zh-CN" dirty="0"/>
          </a:p>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7</a:t>
            </a:fld>
            <a:endParaRPr lang="en-US"/>
          </a:p>
        </p:txBody>
      </p:sp>
    </p:spTree>
    <p:extLst>
      <p:ext uri="{BB962C8B-B14F-4D97-AF65-F5344CB8AC3E}">
        <p14:creationId xmlns:p14="http://schemas.microsoft.com/office/powerpoint/2010/main" val="3988241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AC21E-EBC9-4241-82E8-71BCC942CE25}" type="slidenum">
              <a:rPr lang="en-US" smtClean="0"/>
              <a:t>45</a:t>
            </a:fld>
            <a:endParaRPr lang="en-US"/>
          </a:p>
        </p:txBody>
      </p:sp>
    </p:spTree>
    <p:extLst>
      <p:ext uri="{BB962C8B-B14F-4D97-AF65-F5344CB8AC3E}">
        <p14:creationId xmlns:p14="http://schemas.microsoft.com/office/powerpoint/2010/main" val="210537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AC21E-EBC9-4241-82E8-71BCC942CE25}" type="slidenum">
              <a:rPr lang="en-US" smtClean="0"/>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47</a:t>
            </a:fld>
            <a:endParaRPr lang="en-US"/>
          </a:p>
        </p:txBody>
      </p:sp>
    </p:spTree>
    <p:extLst>
      <p:ext uri="{BB962C8B-B14F-4D97-AF65-F5344CB8AC3E}">
        <p14:creationId xmlns:p14="http://schemas.microsoft.com/office/powerpoint/2010/main" val="3966505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solidFill>
                  <a:srgbClr val="000000"/>
                </a:solidFill>
                <a:effectLst/>
                <a:latin typeface="Times New Roman" panose="02020603050405020304" pitchFamily="18" charset="0"/>
                <a:ea typeface="Times New Roman" panose="02020603050405020304" pitchFamily="18" charset="0"/>
              </a:rPr>
              <a:t>For promotions such as</a:t>
            </a:r>
            <a:r>
              <a:rPr lang="en-CA" sz="1800" dirty="0">
                <a:solidFill>
                  <a:srgbClr val="142328"/>
                </a:solidFill>
                <a:effectLst/>
                <a:latin typeface="Times New Roman" panose="02020603050405020304" pitchFamily="18" charset="0"/>
                <a:ea typeface="Times New Roman" panose="02020603050405020304" pitchFamily="18" charset="0"/>
              </a:rPr>
              <a:t> “$5 off if you spend </a:t>
            </a:r>
            <a:r>
              <a:rPr lang="en-CA" sz="1800" dirty="0">
                <a:solidFill>
                  <a:srgbClr val="000000"/>
                </a:solidFill>
                <a:effectLst/>
                <a:latin typeface="Times New Roman" panose="02020603050405020304" pitchFamily="18" charset="0"/>
                <a:ea typeface="Times New Roman" panose="02020603050405020304" pitchFamily="18" charset="0"/>
              </a:rPr>
              <a:t>$10 or more,” we use the term </a:t>
            </a:r>
            <a:r>
              <a:rPr lang="en-CA" sz="1800" i="1" dirty="0">
                <a:solidFill>
                  <a:srgbClr val="142328"/>
                </a:solidFill>
                <a:effectLst/>
                <a:latin typeface="Times New Roman" panose="02020603050405020304" pitchFamily="18" charset="0"/>
                <a:ea typeface="Times New Roman" panose="02020603050405020304" pitchFamily="18" charset="0"/>
              </a:rPr>
              <a:t>threshold promotions</a:t>
            </a:r>
            <a:r>
              <a:rPr lang="en-CA" sz="1800" dirty="0">
                <a:solidFill>
                  <a:srgbClr val="142328"/>
                </a:solidFill>
                <a:effectLst/>
                <a:latin typeface="Times New Roman" panose="02020603050405020304" pitchFamily="18" charset="0"/>
                <a:ea typeface="Times New Roman" panose="02020603050405020304" pitchFamily="18" charset="0"/>
              </a:rPr>
              <a:t>, referring to promotions that are </a:t>
            </a:r>
            <a:r>
              <a:rPr lang="en-CA" sz="1800" dirty="0">
                <a:solidFill>
                  <a:srgbClr val="000000"/>
                </a:solidFill>
                <a:effectLst/>
                <a:latin typeface="Times New Roman" panose="02020603050405020304" pitchFamily="18" charset="0"/>
                <a:ea typeface="Times New Roman" panose="02020603050405020304" pitchFamily="18" charset="0"/>
              </a:rPr>
              <a:t>only applicable if the amount exceeds a stated value. Alternatively, for promotions such as “Take 50% off, up to $5 discount,</a:t>
            </a:r>
            <a:r>
              <a:rPr lang="en-CA" sz="1800" dirty="0">
                <a:solidFill>
                  <a:srgbClr val="142328"/>
                </a:solidFill>
                <a:effectLst/>
                <a:latin typeface="Times New Roman" panose="02020603050405020304" pitchFamily="18" charset="0"/>
                <a:ea typeface="Times New Roman" panose="02020603050405020304" pitchFamily="18" charset="0"/>
              </a:rPr>
              <a:t>” we use the term </a:t>
            </a:r>
            <a:r>
              <a:rPr lang="en-CA" sz="1800" i="1" dirty="0">
                <a:solidFill>
                  <a:srgbClr val="142328"/>
                </a:solidFill>
                <a:effectLst/>
                <a:latin typeface="Times New Roman" panose="02020603050405020304" pitchFamily="18" charset="0"/>
                <a:ea typeface="Times New Roman" panose="02020603050405020304" pitchFamily="18" charset="0"/>
              </a:rPr>
              <a:t>capped promotions</a:t>
            </a:r>
            <a:r>
              <a:rPr lang="en-CA" sz="1800" dirty="0">
                <a:solidFill>
                  <a:srgbClr val="142328"/>
                </a:solidFill>
                <a:effectLst/>
                <a:latin typeface="Times New Roman" panose="02020603050405020304" pitchFamily="18" charset="0"/>
                <a:ea typeface="Times New Roman" panose="02020603050405020304" pitchFamily="18" charset="0"/>
              </a:rPr>
              <a:t>, referring to promotions with percentage-term reward caps at a maximum stated value. </a:t>
            </a:r>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49</a:t>
            </a:fld>
            <a:endParaRPr lang="en-US"/>
          </a:p>
        </p:txBody>
      </p:sp>
    </p:spTree>
    <p:extLst>
      <p:ext uri="{BB962C8B-B14F-4D97-AF65-F5344CB8AC3E}">
        <p14:creationId xmlns:p14="http://schemas.microsoft.com/office/powerpoint/2010/main" val="80388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dirty="0">
                <a:solidFill>
                  <a:srgbClr val="142328"/>
                </a:solidFill>
                <a:effectLst/>
                <a:latin typeface="Times New Roman" panose="02020603050405020304" pitchFamily="18" charset="0"/>
                <a:ea typeface="Times New Roman" panose="02020603050405020304" pitchFamily="18" charset="0"/>
              </a:rPr>
              <a:t>Trigger</a:t>
            </a:r>
            <a:r>
              <a:rPr lang="zh-CN" altLang="en-US" sz="1800" dirty="0">
                <a:solidFill>
                  <a:srgbClr val="142328"/>
                </a:solidFill>
                <a:effectLst/>
                <a:latin typeface="Times New Roman" panose="02020603050405020304" pitchFamily="18" charset="0"/>
                <a:ea typeface="Times New Roman" panose="02020603050405020304" pitchFamily="18" charset="0"/>
              </a:rPr>
              <a:t> </a:t>
            </a:r>
            <a:r>
              <a:rPr lang="en-US" altLang="zh-CN" sz="1800" dirty="0">
                <a:solidFill>
                  <a:srgbClr val="142328"/>
                </a:solidFill>
                <a:effectLst/>
                <a:latin typeface="Times New Roman" panose="02020603050405020304" pitchFamily="18" charset="0"/>
                <a:ea typeface="Times New Roman" panose="02020603050405020304" pitchFamily="18" charset="0"/>
              </a:rPr>
              <a:t>Value,</a:t>
            </a:r>
            <a:r>
              <a:rPr lang="zh-CN" altLang="en-US" sz="1800" dirty="0">
                <a:solidFill>
                  <a:srgbClr val="142328"/>
                </a:solidFill>
                <a:effectLst/>
                <a:latin typeface="Times New Roman" panose="02020603050405020304" pitchFamily="18" charset="0"/>
                <a:ea typeface="Times New Roman" panose="02020603050405020304" pitchFamily="18" charset="0"/>
              </a:rPr>
              <a:t> </a:t>
            </a:r>
            <a:r>
              <a:rPr lang="en-CA" sz="1800" dirty="0">
                <a:solidFill>
                  <a:srgbClr val="142328"/>
                </a:solidFill>
                <a:effectLst/>
                <a:latin typeface="Times New Roman" panose="02020603050405020304" pitchFamily="18" charset="0"/>
                <a:ea typeface="Times New Roman" panose="02020603050405020304" pitchFamily="18" charset="0"/>
              </a:rPr>
              <a:t>refer</a:t>
            </a:r>
            <a:r>
              <a:rPr lang="en-US" altLang="zh-CN" sz="1800" dirty="0">
                <a:solidFill>
                  <a:srgbClr val="142328"/>
                </a:solidFill>
                <a:effectLst/>
                <a:latin typeface="Times New Roman" panose="02020603050405020304" pitchFamily="18" charset="0"/>
                <a:ea typeface="Times New Roman" panose="02020603050405020304" pitchFamily="18" charset="0"/>
              </a:rPr>
              <a:t>s</a:t>
            </a:r>
            <a:r>
              <a:rPr lang="en-CA" sz="1800" dirty="0">
                <a:solidFill>
                  <a:srgbClr val="142328"/>
                </a:solidFill>
                <a:effectLst/>
                <a:latin typeface="Times New Roman" panose="02020603050405020304" pitchFamily="18" charset="0"/>
                <a:ea typeface="Times New Roman" panose="02020603050405020304" pitchFamily="18" charset="0"/>
              </a:rPr>
              <a:t> to the critical spending level that triggers a change in the discount received. </a:t>
            </a:r>
            <a:r>
              <a:rPr lang="en-CA" sz="1800" dirty="0">
                <a:solidFill>
                  <a:srgbClr val="000000"/>
                </a:solidFill>
                <a:effectLst/>
                <a:latin typeface="Times New Roman" panose="02020603050405020304" pitchFamily="18" charset="0"/>
                <a:ea typeface="Times New Roman" panose="02020603050405020304" pitchFamily="18" charset="0"/>
              </a:rPr>
              <a:t>Stated differently</a:t>
            </a:r>
            <a:r>
              <a:rPr lang="en-CA" sz="1800" b="1" dirty="0">
                <a:solidFill>
                  <a:srgbClr val="000000"/>
                </a:solidFill>
                <a:effectLst/>
                <a:latin typeface="Times New Roman" panose="02020603050405020304" pitchFamily="18" charset="0"/>
                <a:ea typeface="Times New Roman" panose="02020603050405020304" pitchFamily="18" charset="0"/>
              </a:rPr>
              <a:t>, the trigger value is the minimum amount consumers must spend to receive the discount (i.e., a promotion trigger) </a:t>
            </a:r>
            <a:r>
              <a:rPr lang="en-CA" sz="1800" dirty="0">
                <a:solidFill>
                  <a:srgbClr val="000000"/>
                </a:solidFill>
                <a:effectLst/>
                <a:latin typeface="Times New Roman" panose="02020603050405020304" pitchFamily="18" charset="0"/>
                <a:ea typeface="Times New Roman" panose="02020603050405020304" pitchFamily="18" charset="0"/>
              </a:rPr>
              <a:t>for threshold promotions and </a:t>
            </a:r>
            <a:r>
              <a:rPr lang="en-CA" sz="1800" b="1" dirty="0">
                <a:solidFill>
                  <a:srgbClr val="000000"/>
                </a:solidFill>
                <a:effectLst/>
                <a:latin typeface="Times New Roman" panose="02020603050405020304" pitchFamily="18" charset="0"/>
                <a:ea typeface="Times New Roman" panose="02020603050405020304" pitchFamily="18" charset="0"/>
              </a:rPr>
              <a:t>the maximum spending amount for which the limit does not take effect (i.e., a restriction trigger) for capped promotions. </a:t>
            </a:r>
          </a:p>
          <a:p>
            <a:endParaRPr lang="en-CA" sz="180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2328"/>
                </a:solidFill>
                <a:effectLst/>
                <a:latin typeface="Times New Roman" panose="02020603050405020304" pitchFamily="18" charset="0"/>
                <a:ea typeface="Times New Roman" panose="02020603050405020304" pitchFamily="18" charset="0"/>
              </a:rPr>
              <a:t>Notably, capped promotions apply to a broader range of orders than threshold promotions. When the spending amount is below the trigger value, only capped promotions are applicable and provide a price discount. Thus, the economic benefit for consumers from capped promotions is equal to or better than that of equivalent threshold promotions, and so the capped promotion economically </a:t>
            </a:r>
            <a:r>
              <a:rPr lang="en-CA" sz="1800" i="1" dirty="0">
                <a:solidFill>
                  <a:srgbClr val="142328"/>
                </a:solidFill>
                <a:effectLst/>
                <a:latin typeface="Times New Roman" panose="02020603050405020304" pitchFamily="18" charset="0"/>
                <a:ea typeface="Times New Roman" panose="02020603050405020304" pitchFamily="18" charset="0"/>
              </a:rPr>
              <a:t>dominates</a:t>
            </a:r>
            <a:r>
              <a:rPr lang="en-CA" sz="1800" dirty="0">
                <a:solidFill>
                  <a:srgbClr val="142328"/>
                </a:solidFill>
                <a:effectLst/>
                <a:latin typeface="Times New Roman" panose="02020603050405020304" pitchFamily="18" charset="0"/>
                <a:ea typeface="Times New Roman" panose="02020603050405020304" pitchFamily="18" charset="0"/>
              </a:rPr>
              <a:t> the threshold promotion. </a:t>
            </a:r>
            <a:endParaRPr lang="en-CA"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50</a:t>
            </a:fld>
            <a:endParaRPr lang="en-US"/>
          </a:p>
        </p:txBody>
      </p:sp>
    </p:spTree>
    <p:extLst>
      <p:ext uri="{BB962C8B-B14F-4D97-AF65-F5344CB8AC3E}">
        <p14:creationId xmlns:p14="http://schemas.microsoft.com/office/powerpoint/2010/main" val="2774719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Perceived</a:t>
            </a:r>
            <a:r>
              <a:rPr lang="zh-CN" altLang="en-US" dirty="0"/>
              <a:t> </a:t>
            </a:r>
            <a:r>
              <a:rPr lang="en-US" altLang="zh-CN" dirty="0"/>
              <a:t>merits</a:t>
            </a:r>
            <a:r>
              <a:rPr lang="zh-CN" altLang="en-US" dirty="0"/>
              <a:t> </a:t>
            </a:r>
            <a:r>
              <a:rPr lang="en-US" altLang="zh-CN" dirty="0"/>
              <a:t>of</a:t>
            </a:r>
            <a:r>
              <a:rPr lang="zh-CN" altLang="en-US" dirty="0"/>
              <a:t> </a:t>
            </a:r>
            <a:r>
              <a:rPr lang="en-US" altLang="zh-CN" dirty="0"/>
              <a:t>the</a:t>
            </a:r>
            <a:r>
              <a:rPr lang="zh-CN" altLang="en-US" dirty="0"/>
              <a:t> </a:t>
            </a:r>
            <a:r>
              <a:rPr lang="en-US" altLang="zh-CN" dirty="0"/>
              <a:t>deal</a:t>
            </a:r>
          </a:p>
          <a:p>
            <a:endParaRPr lang="en-US" dirty="0"/>
          </a:p>
          <a:p>
            <a:r>
              <a:rPr lang="en-US"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discount</a:t>
            </a:r>
            <a:r>
              <a:rPr lang="zh-CN" altLang="en-US" dirty="0"/>
              <a:t>  </a:t>
            </a:r>
            <a:r>
              <a:rPr lang="en-US" altLang="zh-CN" dirty="0"/>
              <a:t>reference</a:t>
            </a:r>
            <a:r>
              <a:rPr lang="zh-CN" altLang="en-US" dirty="0"/>
              <a:t> </a:t>
            </a:r>
            <a:r>
              <a:rPr lang="en-US" altLang="zh-CN" dirty="0"/>
              <a:t>in</a:t>
            </a:r>
            <a:r>
              <a:rPr lang="zh-CN" altLang="en-US" dirty="0"/>
              <a:t> </a:t>
            </a:r>
            <a:r>
              <a:rPr lang="en-US" altLang="zh-CN" dirty="0"/>
              <a:t>mind</a:t>
            </a:r>
          </a:p>
          <a:p>
            <a:endParaRPr lang="en-US" dirty="0"/>
          </a:p>
          <a:p>
            <a:r>
              <a:rPr lang="en-US" altLang="zh-CN" dirty="0"/>
              <a:t>Normal</a:t>
            </a:r>
            <a:r>
              <a:rPr lang="zh-CN" altLang="en-US" dirty="0"/>
              <a:t> </a:t>
            </a:r>
            <a:r>
              <a:rPr lang="en-US" altLang="zh-CN" dirty="0"/>
              <a:t>ride</a:t>
            </a:r>
            <a:r>
              <a:rPr lang="zh-CN" altLang="en-US" dirty="0"/>
              <a:t>  </a:t>
            </a:r>
            <a:r>
              <a:rPr lang="en-US" altLang="zh-CN" dirty="0"/>
              <a:t>as</a:t>
            </a:r>
            <a:r>
              <a:rPr lang="zh-CN" altLang="en-US" dirty="0"/>
              <a:t> </a:t>
            </a:r>
            <a:r>
              <a:rPr lang="en-US" altLang="zh-CN" dirty="0"/>
              <a:t>reference</a:t>
            </a:r>
            <a:r>
              <a:rPr lang="zh-CN" altLang="en-US" dirty="0"/>
              <a:t> </a:t>
            </a:r>
            <a:r>
              <a:rPr lang="en-US" altLang="zh-CN" dirty="0"/>
              <a:t>$20</a:t>
            </a:r>
            <a:r>
              <a:rPr lang="zh-CN" altLang="en-US" dirty="0"/>
              <a:t>      </a:t>
            </a:r>
            <a:r>
              <a:rPr lang="en-US" altLang="zh-CN" dirty="0"/>
              <a:t>compared</a:t>
            </a:r>
            <a:r>
              <a:rPr lang="zh-CN" altLang="en-US" dirty="0"/>
              <a:t> </a:t>
            </a:r>
            <a:r>
              <a:rPr lang="en-US" altLang="zh-CN" dirty="0"/>
              <a:t>to</a:t>
            </a:r>
            <a:r>
              <a:rPr lang="zh-CN" altLang="en-US" dirty="0"/>
              <a:t> </a:t>
            </a:r>
            <a:r>
              <a:rPr lang="en-US" altLang="zh-CN" dirty="0"/>
              <a:t>normal</a:t>
            </a:r>
            <a:r>
              <a:rPr lang="zh-CN" altLang="en-US" dirty="0"/>
              <a:t> </a:t>
            </a:r>
            <a:r>
              <a:rPr lang="en-US" altLang="zh-CN" dirty="0"/>
              <a:t>ride</a:t>
            </a:r>
          </a:p>
          <a:p>
            <a:r>
              <a:rPr lang="en-US" altLang="zh-CN" dirty="0"/>
              <a:t>Now</a:t>
            </a:r>
            <a:r>
              <a:rPr lang="zh-CN" altLang="en-US" dirty="0"/>
              <a:t> </a:t>
            </a:r>
            <a:r>
              <a:rPr lang="en-US" altLang="zh-CN" dirty="0"/>
              <a:t>threshold</a:t>
            </a:r>
            <a:r>
              <a:rPr lang="zh-CN" altLang="en-US" dirty="0"/>
              <a:t> </a:t>
            </a:r>
            <a:r>
              <a:rPr lang="en-US" altLang="zh-CN" dirty="0"/>
              <a:t>only</a:t>
            </a:r>
            <a:r>
              <a:rPr lang="zh-CN" altLang="en-US" dirty="0"/>
              <a:t> </a:t>
            </a:r>
            <a:r>
              <a:rPr lang="en-US" altLang="zh-CN" dirty="0"/>
              <a:t>$10</a:t>
            </a:r>
            <a:r>
              <a:rPr lang="zh-CN" altLang="en-US" dirty="0"/>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51</a:t>
            </a:fld>
            <a:endParaRPr lang="en-US"/>
          </a:p>
        </p:txBody>
      </p:sp>
    </p:spTree>
    <p:extLst>
      <p:ext uri="{BB962C8B-B14F-4D97-AF65-F5344CB8AC3E}">
        <p14:creationId xmlns:p14="http://schemas.microsoft.com/office/powerpoint/2010/main" val="3630814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Counterfactual</a:t>
            </a:r>
            <a:r>
              <a:rPr lang="zh-CN" altLang="en-US" dirty="0"/>
              <a:t>   </a:t>
            </a:r>
            <a:r>
              <a:rPr lang="en-US" altLang="zh-CN" dirty="0"/>
              <a:t>no</a:t>
            </a:r>
            <a:r>
              <a:rPr lang="zh-CN" altLang="en-US" dirty="0"/>
              <a:t> </a:t>
            </a:r>
            <a:r>
              <a:rPr lang="en-US" altLang="zh-CN" dirty="0"/>
              <a:t>restriction</a:t>
            </a:r>
          </a:p>
          <a:p>
            <a:endParaRPr lang="en-US" dirty="0"/>
          </a:p>
          <a:p>
            <a:r>
              <a:rPr lang="en-US"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discount</a:t>
            </a:r>
            <a:r>
              <a:rPr lang="zh-CN" altLang="en-US" dirty="0"/>
              <a:t>  </a:t>
            </a:r>
            <a:r>
              <a:rPr lang="en-US" altLang="zh-CN" dirty="0"/>
              <a:t>reference</a:t>
            </a:r>
            <a:r>
              <a:rPr lang="zh-CN" altLang="en-US" dirty="0"/>
              <a:t> </a:t>
            </a:r>
            <a:r>
              <a:rPr lang="en-US" altLang="zh-CN" dirty="0"/>
              <a:t>in</a:t>
            </a:r>
            <a:r>
              <a:rPr lang="zh-CN" altLang="en-US" dirty="0"/>
              <a:t> </a:t>
            </a:r>
            <a:r>
              <a:rPr lang="en-US" altLang="zh-CN" dirty="0"/>
              <a:t>mind</a:t>
            </a:r>
          </a:p>
          <a:p>
            <a:endParaRPr lang="en-US" dirty="0"/>
          </a:p>
          <a:p>
            <a:r>
              <a:rPr lang="en-US" altLang="zh-CN" dirty="0"/>
              <a:t>Normal</a:t>
            </a:r>
            <a:r>
              <a:rPr lang="zh-CN" altLang="en-US" dirty="0"/>
              <a:t> </a:t>
            </a:r>
            <a:r>
              <a:rPr lang="en-US" altLang="zh-CN" dirty="0"/>
              <a:t>ride</a:t>
            </a:r>
            <a:r>
              <a:rPr lang="zh-CN" altLang="en-US" dirty="0"/>
              <a:t>  </a:t>
            </a:r>
            <a:r>
              <a:rPr lang="en-US" altLang="zh-CN" dirty="0"/>
              <a:t>as</a:t>
            </a:r>
            <a:r>
              <a:rPr lang="zh-CN" altLang="en-US" dirty="0"/>
              <a:t> </a:t>
            </a:r>
            <a:r>
              <a:rPr lang="en-US" altLang="zh-CN" dirty="0"/>
              <a:t>reference</a:t>
            </a:r>
            <a:r>
              <a:rPr lang="zh-CN" altLang="en-US" dirty="0"/>
              <a:t> </a:t>
            </a:r>
            <a:r>
              <a:rPr lang="en-US" altLang="zh-CN" dirty="0"/>
              <a:t>$20</a:t>
            </a:r>
            <a:r>
              <a:rPr lang="zh-CN" altLang="en-US" dirty="0"/>
              <a:t>      </a:t>
            </a:r>
            <a:r>
              <a:rPr lang="en-US" altLang="zh-CN" dirty="0"/>
              <a:t>compared</a:t>
            </a:r>
            <a:r>
              <a:rPr lang="zh-CN" altLang="en-US" dirty="0"/>
              <a:t> </a:t>
            </a:r>
            <a:r>
              <a:rPr lang="en-US" altLang="zh-CN" dirty="0"/>
              <a:t>to</a:t>
            </a:r>
            <a:r>
              <a:rPr lang="zh-CN" altLang="en-US" dirty="0"/>
              <a:t> </a:t>
            </a:r>
            <a:r>
              <a:rPr lang="en-US" altLang="zh-CN" dirty="0"/>
              <a:t>normal</a:t>
            </a:r>
            <a:r>
              <a:rPr lang="zh-CN" altLang="en-US" dirty="0"/>
              <a:t> </a:t>
            </a:r>
            <a:r>
              <a:rPr lang="en-US" altLang="zh-CN" dirty="0"/>
              <a:t>ride</a:t>
            </a:r>
          </a:p>
          <a:p>
            <a:r>
              <a:rPr lang="en-US" altLang="zh-CN" dirty="0"/>
              <a:t>Now</a:t>
            </a:r>
            <a:r>
              <a:rPr lang="zh-CN" altLang="en-US" dirty="0"/>
              <a:t> </a:t>
            </a:r>
            <a:r>
              <a:rPr lang="en-US" altLang="zh-CN" dirty="0"/>
              <a:t>threshold</a:t>
            </a:r>
            <a:r>
              <a:rPr lang="zh-CN" altLang="en-US" dirty="0"/>
              <a:t> </a:t>
            </a:r>
            <a:r>
              <a:rPr lang="en-US" altLang="zh-CN" dirty="0"/>
              <a:t>only</a:t>
            </a:r>
            <a:r>
              <a:rPr lang="zh-CN" altLang="en-US" dirty="0"/>
              <a:t> </a:t>
            </a:r>
            <a:r>
              <a:rPr lang="en-US" altLang="zh-CN" dirty="0"/>
              <a:t>$10</a:t>
            </a:r>
            <a:r>
              <a:rPr lang="zh-CN" altLang="en-US" dirty="0"/>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52</a:t>
            </a:fld>
            <a:endParaRPr lang="en-US"/>
          </a:p>
        </p:txBody>
      </p:sp>
    </p:spTree>
    <p:extLst>
      <p:ext uri="{BB962C8B-B14F-4D97-AF65-F5344CB8AC3E}">
        <p14:creationId xmlns:p14="http://schemas.microsoft.com/office/powerpoint/2010/main" val="3666840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Perceived</a:t>
            </a:r>
            <a:r>
              <a:rPr lang="zh-CN" altLang="en-US" dirty="0"/>
              <a:t> </a:t>
            </a:r>
            <a:r>
              <a:rPr lang="en-US" altLang="zh-CN" dirty="0"/>
              <a:t>merits</a:t>
            </a:r>
            <a:r>
              <a:rPr lang="zh-CN" altLang="en-US" dirty="0"/>
              <a:t> </a:t>
            </a:r>
            <a:r>
              <a:rPr lang="en-US" altLang="zh-CN" dirty="0"/>
              <a:t>of</a:t>
            </a:r>
            <a:r>
              <a:rPr lang="zh-CN" altLang="en-US" dirty="0"/>
              <a:t> </a:t>
            </a:r>
            <a:r>
              <a:rPr lang="en-US" altLang="zh-CN" dirty="0"/>
              <a:t>the</a:t>
            </a:r>
            <a:r>
              <a:rPr lang="zh-CN" altLang="en-US" dirty="0"/>
              <a:t> </a:t>
            </a:r>
            <a:r>
              <a:rPr lang="en-US" altLang="zh-CN" dirty="0"/>
              <a:t>deal</a:t>
            </a:r>
          </a:p>
          <a:p>
            <a:endParaRPr lang="en-US" dirty="0"/>
          </a:p>
          <a:p>
            <a:r>
              <a:rPr lang="en-US"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discount</a:t>
            </a:r>
            <a:r>
              <a:rPr lang="zh-CN" altLang="en-US" dirty="0"/>
              <a:t>  </a:t>
            </a:r>
            <a:r>
              <a:rPr lang="en-US" altLang="zh-CN" dirty="0"/>
              <a:t>reference</a:t>
            </a:r>
            <a:r>
              <a:rPr lang="zh-CN" altLang="en-US" dirty="0"/>
              <a:t> </a:t>
            </a:r>
            <a:r>
              <a:rPr lang="en-US" altLang="zh-CN" dirty="0"/>
              <a:t>in</a:t>
            </a:r>
            <a:r>
              <a:rPr lang="zh-CN" altLang="en-US" dirty="0"/>
              <a:t> </a:t>
            </a:r>
            <a:r>
              <a:rPr lang="en-US" altLang="zh-CN" dirty="0"/>
              <a:t>mind</a:t>
            </a:r>
          </a:p>
          <a:p>
            <a:endParaRPr lang="en-US" dirty="0"/>
          </a:p>
          <a:p>
            <a:r>
              <a:rPr lang="en-US" altLang="zh-CN" dirty="0"/>
              <a:t>Normal</a:t>
            </a:r>
            <a:r>
              <a:rPr lang="zh-CN" altLang="en-US" dirty="0"/>
              <a:t> </a:t>
            </a:r>
            <a:r>
              <a:rPr lang="en-US" altLang="zh-CN" dirty="0"/>
              <a:t>ride</a:t>
            </a:r>
            <a:r>
              <a:rPr lang="zh-CN" altLang="en-US" dirty="0"/>
              <a:t>  </a:t>
            </a:r>
            <a:r>
              <a:rPr lang="en-US" altLang="zh-CN" dirty="0"/>
              <a:t>as</a:t>
            </a:r>
            <a:r>
              <a:rPr lang="zh-CN" altLang="en-US" dirty="0"/>
              <a:t> </a:t>
            </a:r>
            <a:r>
              <a:rPr lang="en-US" altLang="zh-CN" dirty="0"/>
              <a:t>reference</a:t>
            </a:r>
            <a:r>
              <a:rPr lang="zh-CN" altLang="en-US" dirty="0"/>
              <a:t> </a:t>
            </a:r>
            <a:r>
              <a:rPr lang="en-US" altLang="zh-CN" dirty="0"/>
              <a:t>$20</a:t>
            </a:r>
            <a:r>
              <a:rPr lang="zh-CN" altLang="en-US" dirty="0"/>
              <a:t>      </a:t>
            </a:r>
            <a:r>
              <a:rPr lang="en-US" altLang="zh-CN" dirty="0"/>
              <a:t>compared</a:t>
            </a:r>
            <a:r>
              <a:rPr lang="zh-CN" altLang="en-US" dirty="0"/>
              <a:t> </a:t>
            </a:r>
            <a:r>
              <a:rPr lang="en-US" altLang="zh-CN" dirty="0"/>
              <a:t>to</a:t>
            </a:r>
            <a:r>
              <a:rPr lang="zh-CN" altLang="en-US" dirty="0"/>
              <a:t> </a:t>
            </a:r>
            <a:r>
              <a:rPr lang="en-US" altLang="zh-CN" dirty="0"/>
              <a:t>normal</a:t>
            </a:r>
            <a:r>
              <a:rPr lang="zh-CN" altLang="en-US" dirty="0"/>
              <a:t> </a:t>
            </a:r>
            <a:r>
              <a:rPr lang="en-US" altLang="zh-CN" dirty="0"/>
              <a:t>ride</a:t>
            </a:r>
          </a:p>
          <a:p>
            <a:r>
              <a:rPr lang="en-US" altLang="zh-CN" dirty="0"/>
              <a:t>Now</a:t>
            </a:r>
            <a:r>
              <a:rPr lang="zh-CN" altLang="en-US" dirty="0"/>
              <a:t> </a:t>
            </a:r>
            <a:r>
              <a:rPr lang="en-US" altLang="zh-CN" dirty="0"/>
              <a:t>threshold</a:t>
            </a:r>
            <a:r>
              <a:rPr lang="zh-CN" altLang="en-US" dirty="0"/>
              <a:t> </a:t>
            </a:r>
            <a:r>
              <a:rPr lang="en-US" altLang="zh-CN" dirty="0"/>
              <a:t>only</a:t>
            </a:r>
            <a:r>
              <a:rPr lang="zh-CN" altLang="en-US" dirty="0"/>
              <a:t> </a:t>
            </a:r>
            <a:r>
              <a:rPr lang="en-US" altLang="zh-CN" dirty="0"/>
              <a:t>$10</a:t>
            </a:r>
            <a:r>
              <a:rPr lang="zh-CN" altLang="en-US" dirty="0"/>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53</a:t>
            </a:fld>
            <a:endParaRPr lang="en-US"/>
          </a:p>
        </p:txBody>
      </p:sp>
    </p:spTree>
    <p:extLst>
      <p:ext uri="{BB962C8B-B14F-4D97-AF65-F5344CB8AC3E}">
        <p14:creationId xmlns:p14="http://schemas.microsoft.com/office/powerpoint/2010/main" val="2761800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Update:</a:t>
            </a:r>
            <a:r>
              <a:rPr lang="zh-CN" altLang="en-US" dirty="0"/>
              <a:t> </a:t>
            </a:r>
            <a:r>
              <a:rPr lang="en-US" altLang="zh-CN" dirty="0"/>
              <a:t>changed</a:t>
            </a:r>
            <a:r>
              <a:rPr lang="zh-CN" altLang="en-US" dirty="0"/>
              <a:t> </a:t>
            </a:r>
            <a:r>
              <a:rPr lang="en-US" altLang="zh-CN" dirty="0"/>
              <a:t>to</a:t>
            </a:r>
            <a:r>
              <a:rPr lang="zh-CN" altLang="en-US" dirty="0"/>
              <a:t> </a:t>
            </a:r>
            <a:r>
              <a:rPr lang="en-US" altLang="zh-CN" dirty="0"/>
              <a:t>make</a:t>
            </a:r>
            <a:r>
              <a:rPr lang="zh-CN" altLang="en-US" dirty="0"/>
              <a:t> </a:t>
            </a:r>
            <a:r>
              <a:rPr lang="en-US" altLang="zh-CN" dirty="0"/>
              <a:t>it</a:t>
            </a:r>
            <a:r>
              <a:rPr lang="zh-CN" altLang="en-US" dirty="0"/>
              <a:t> </a:t>
            </a:r>
            <a:r>
              <a:rPr lang="en-US" altLang="zh-CN" dirty="0"/>
              <a:t>more</a:t>
            </a:r>
            <a:r>
              <a:rPr lang="zh-CN" altLang="en-US" dirty="0"/>
              <a:t> </a:t>
            </a:r>
            <a:r>
              <a:rPr lang="en-US" altLang="zh-CN" dirty="0"/>
              <a:t>precise</a:t>
            </a:r>
            <a:r>
              <a:rPr lang="zh-CN" altLang="en-US" dirty="0"/>
              <a:t> </a:t>
            </a:r>
            <a:r>
              <a:rPr lang="en-US" altLang="zh-CN" dirty="0"/>
              <a:t>and</a:t>
            </a:r>
            <a:r>
              <a:rPr lang="zh-CN" altLang="en-US" dirty="0"/>
              <a:t> </a:t>
            </a:r>
            <a:r>
              <a:rPr lang="en-US" altLang="zh-CN" dirty="0"/>
              <a:t>in</a:t>
            </a:r>
            <a:r>
              <a:rPr lang="zh-CN" altLang="en-US" dirty="0"/>
              <a:t> </a:t>
            </a:r>
            <a:r>
              <a:rPr lang="en-US" altLang="zh-CN" dirty="0"/>
              <a:t>line</a:t>
            </a:r>
            <a:r>
              <a:rPr lang="zh-CN" altLang="en-US" dirty="0"/>
              <a:t> </a:t>
            </a:r>
            <a:r>
              <a:rPr lang="en-US" altLang="zh-CN" dirty="0"/>
              <a:t>with</a:t>
            </a:r>
            <a:r>
              <a:rPr lang="zh-CN" altLang="en-US" dirty="0"/>
              <a:t> </a:t>
            </a:r>
            <a:r>
              <a:rPr lang="en-US" altLang="zh-CN" dirty="0"/>
              <a:t>the</a:t>
            </a:r>
            <a:r>
              <a:rPr lang="zh-CN" altLang="en-US" dirty="0"/>
              <a:t> </a:t>
            </a:r>
            <a:r>
              <a:rPr lang="en-US" altLang="zh-CN" dirty="0"/>
              <a:t>positioning</a:t>
            </a:r>
            <a:r>
              <a:rPr lang="zh-CN" altLang="en-US" dirty="0"/>
              <a:t> </a:t>
            </a:r>
            <a:r>
              <a:rPr lang="en-US" altLang="zh-CN" dirty="0"/>
              <a:t>on</a:t>
            </a:r>
            <a:r>
              <a:rPr lang="zh-CN" altLang="en-US" dirty="0"/>
              <a:t> </a:t>
            </a:r>
            <a:r>
              <a:rPr lang="en-US" altLang="zh-CN" dirty="0"/>
              <a:t>the</a:t>
            </a:r>
            <a:r>
              <a:rPr lang="zh-CN" altLang="en-US" dirty="0"/>
              <a:t> </a:t>
            </a:r>
            <a:r>
              <a:rPr lang="en-US" altLang="zh-CN" dirty="0"/>
              <a:t>last</a:t>
            </a:r>
            <a:r>
              <a:rPr lang="zh-CN" altLang="en-US" dirty="0"/>
              <a:t> </a:t>
            </a:r>
            <a:r>
              <a:rPr lang="en-US" altLang="zh-CN" dirty="0"/>
              <a:t>page</a:t>
            </a:r>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8</a:t>
            </a:fld>
            <a:endParaRPr lang="ru-RU" dirty="0"/>
          </a:p>
        </p:txBody>
      </p:sp>
    </p:spTree>
    <p:extLst>
      <p:ext uri="{BB962C8B-B14F-4D97-AF65-F5344CB8AC3E}">
        <p14:creationId xmlns:p14="http://schemas.microsoft.com/office/powerpoint/2010/main" val="37589033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55</a:t>
            </a:fld>
            <a:endParaRPr lang="en-US"/>
          </a:p>
        </p:txBody>
      </p:sp>
    </p:spTree>
    <p:extLst>
      <p:ext uri="{BB962C8B-B14F-4D97-AF65-F5344CB8AC3E}">
        <p14:creationId xmlns:p14="http://schemas.microsoft.com/office/powerpoint/2010/main" val="2246039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56</a:t>
            </a:fld>
            <a:endParaRPr lang="en-US"/>
          </a:p>
        </p:txBody>
      </p:sp>
    </p:spTree>
    <p:extLst>
      <p:ext uri="{BB962C8B-B14F-4D97-AF65-F5344CB8AC3E}">
        <p14:creationId xmlns:p14="http://schemas.microsoft.com/office/powerpoint/2010/main" val="16195808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0" dirty="0">
                <a:solidFill>
                  <a:srgbClr val="000000"/>
                </a:solidFill>
                <a:latin typeface="Arial" panose="020B0604020202020204" pitchFamily="34" charset="0"/>
                <a:cs typeface="Arial" panose="020B0604020202020204" pitchFamily="34" charset="0"/>
              </a:rPr>
              <a:t>Logistic</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regression</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sz="1200" kern="0" dirty="0">
                <a:solidFill>
                  <a:srgbClr val="000000"/>
                </a:solidFill>
                <a:latin typeface="Arial" panose="020B0604020202020204" pitchFamily="34" charset="0"/>
                <a:cs typeface="Arial" panose="020B0604020202020204" pitchFamily="34" charset="0"/>
              </a:rPr>
              <a:t>X</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Y</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Error</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bar</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dirty="0"/>
              <a:t>We did not find</a:t>
            </a:r>
            <a:r>
              <a:rPr lang="zh-CN" altLang="en-US" dirty="0"/>
              <a:t> </a:t>
            </a:r>
            <a:r>
              <a:rPr lang="en-US" altLang="zh-CN" dirty="0"/>
              <a:t>a</a:t>
            </a:r>
            <a:r>
              <a:rPr lang="zh-CN" altLang="en-US" dirty="0"/>
              <a:t> </a:t>
            </a:r>
            <a:r>
              <a:rPr lang="en-US" altLang="zh-CN" dirty="0"/>
              <a:t>significant</a:t>
            </a:r>
            <a:r>
              <a:rPr lang="zh-CN" altLang="en-US" dirty="0"/>
              <a:t> </a:t>
            </a:r>
            <a:r>
              <a:rPr lang="en-US" altLang="zh-CN" dirty="0"/>
              <a:t>interaction</a:t>
            </a:r>
            <a:r>
              <a:rPr lang="zh-CN" altLang="en-US" dirty="0"/>
              <a:t> </a:t>
            </a:r>
            <a:r>
              <a:rPr lang="en-US" altLang="zh-CN" dirty="0"/>
              <a:t>effect</a:t>
            </a:r>
            <a:r>
              <a:rPr lang="zh-CN" altLang="en-US" dirty="0"/>
              <a:t> </a:t>
            </a:r>
            <a:r>
              <a:rPr lang="en-US" altLang="zh-CN" dirty="0"/>
              <a:t>between</a:t>
            </a:r>
            <a:r>
              <a:rPr lang="zh-CN" altLang="en-US" dirty="0"/>
              <a:t> </a:t>
            </a:r>
            <a:r>
              <a:rPr lang="en-US" altLang="zh-CN" dirty="0"/>
              <a:t>promotion</a:t>
            </a:r>
            <a:r>
              <a:rPr lang="zh-CN" altLang="en-US" dirty="0"/>
              <a:t> </a:t>
            </a:r>
            <a:r>
              <a:rPr lang="en-US" altLang="zh-CN" dirty="0"/>
              <a:t>framing</a:t>
            </a:r>
            <a:r>
              <a:rPr lang="zh-CN" altLang="en-US" dirty="0"/>
              <a:t> </a:t>
            </a:r>
            <a:r>
              <a:rPr lang="en-US" altLang="zh-CN" dirty="0"/>
              <a:t>and</a:t>
            </a:r>
            <a:r>
              <a:rPr lang="zh-CN" altLang="en-US" dirty="0"/>
              <a:t> </a:t>
            </a:r>
            <a:r>
              <a:rPr lang="en-US" altLang="zh-CN" dirty="0"/>
              <a:t>spending 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37</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546.</a:t>
            </a:r>
            <a:endParaRPr lang="en-CA" dirty="0">
              <a:solidFill>
                <a:prstClr val="black"/>
              </a:solidFill>
            </a:endParaRPr>
          </a:p>
          <a:p>
            <a:r>
              <a:rPr lang="en-US" altLang="zh-CN" dirty="0"/>
              <a:t>We did</a:t>
            </a:r>
            <a:r>
              <a:rPr lang="zh-CN" altLang="en-US" dirty="0"/>
              <a:t> </a:t>
            </a:r>
            <a:r>
              <a:rPr lang="en-US" altLang="zh-CN" dirty="0"/>
              <a:t>not</a:t>
            </a:r>
            <a:r>
              <a:rPr lang="zh-CN" altLang="en-US" dirty="0"/>
              <a:t> </a:t>
            </a:r>
            <a:r>
              <a:rPr lang="en-US" altLang="zh-CN" dirty="0"/>
              <a:t>find a main effect of spending</a:t>
            </a:r>
            <a:r>
              <a:rPr lang="zh-CN" altLang="en-US" dirty="0"/>
              <a:t> </a:t>
            </a:r>
            <a:r>
              <a:rPr lang="en-US" altLang="zh-CN" dirty="0"/>
              <a:t>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23</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635.</a:t>
            </a:r>
            <a:endParaRPr lang="en-US" altLang="zh-CN" dirty="0"/>
          </a:p>
          <a:p>
            <a:endParaRPr lang="en-US" altLang="zh-CN" sz="1200" kern="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0DC5287-530C-D445-B60E-CB3B6A1518AF}" type="slidenum">
              <a:rPr lang="en-US" smtClean="0"/>
              <a:t>57</a:t>
            </a:fld>
            <a:endParaRPr lang="en-US"/>
          </a:p>
        </p:txBody>
      </p:sp>
    </p:spTree>
    <p:extLst>
      <p:ext uri="{BB962C8B-B14F-4D97-AF65-F5344CB8AC3E}">
        <p14:creationId xmlns:p14="http://schemas.microsoft.com/office/powerpoint/2010/main" val="27716876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0" dirty="0">
                <a:solidFill>
                  <a:srgbClr val="000000"/>
                </a:solidFill>
                <a:latin typeface="Arial" panose="020B0604020202020204" pitchFamily="34" charset="0"/>
                <a:cs typeface="Arial" panose="020B0604020202020204" pitchFamily="34" charset="0"/>
              </a:rPr>
              <a:t>Logistic</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regression</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sz="1200" kern="0" dirty="0">
                <a:solidFill>
                  <a:srgbClr val="000000"/>
                </a:solidFill>
                <a:latin typeface="Arial" panose="020B0604020202020204" pitchFamily="34" charset="0"/>
                <a:cs typeface="Arial" panose="020B0604020202020204" pitchFamily="34" charset="0"/>
              </a:rPr>
              <a:t>X</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Y</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axis</a:t>
            </a:r>
          </a:p>
          <a:p>
            <a:r>
              <a:rPr lang="en-US" altLang="zh-CN" sz="1200" kern="0" dirty="0">
                <a:solidFill>
                  <a:srgbClr val="000000"/>
                </a:solidFill>
                <a:latin typeface="Arial" panose="020B0604020202020204" pitchFamily="34" charset="0"/>
                <a:cs typeface="Arial" panose="020B0604020202020204" pitchFamily="34" charset="0"/>
              </a:rPr>
              <a:t>Error</a:t>
            </a:r>
            <a:r>
              <a:rPr lang="zh-CN" altLang="en-US" sz="1200" kern="0" dirty="0">
                <a:solidFill>
                  <a:srgbClr val="000000"/>
                </a:solidFill>
                <a:latin typeface="Arial" panose="020B0604020202020204" pitchFamily="34" charset="0"/>
                <a:cs typeface="Arial" panose="020B0604020202020204" pitchFamily="34" charset="0"/>
              </a:rPr>
              <a:t> </a:t>
            </a:r>
            <a:r>
              <a:rPr lang="en-US" altLang="zh-CN" sz="1200" kern="0" dirty="0">
                <a:solidFill>
                  <a:srgbClr val="000000"/>
                </a:solidFill>
                <a:latin typeface="Arial" panose="020B0604020202020204" pitchFamily="34" charset="0"/>
                <a:cs typeface="Arial" panose="020B0604020202020204" pitchFamily="34" charset="0"/>
              </a:rPr>
              <a:t>bar</a:t>
            </a:r>
          </a:p>
          <a:p>
            <a:endParaRPr lang="en-US" altLang="zh-CN" sz="1200" kern="0" dirty="0">
              <a:solidFill>
                <a:srgbClr val="000000"/>
              </a:solidFill>
              <a:latin typeface="Arial" panose="020B0604020202020204" pitchFamily="34" charset="0"/>
              <a:cs typeface="Arial" panose="020B0604020202020204" pitchFamily="34" charset="0"/>
            </a:endParaRPr>
          </a:p>
          <a:p>
            <a:r>
              <a:rPr lang="en-US" altLang="zh-CN" dirty="0"/>
              <a:t>We did not find</a:t>
            </a:r>
            <a:r>
              <a:rPr lang="zh-CN" altLang="en-US" dirty="0"/>
              <a:t> </a:t>
            </a:r>
            <a:r>
              <a:rPr lang="en-US" altLang="zh-CN" dirty="0"/>
              <a:t>a</a:t>
            </a:r>
            <a:r>
              <a:rPr lang="zh-CN" altLang="en-US" dirty="0"/>
              <a:t> </a:t>
            </a:r>
            <a:r>
              <a:rPr lang="en-US" altLang="zh-CN" dirty="0"/>
              <a:t>significant</a:t>
            </a:r>
            <a:r>
              <a:rPr lang="zh-CN" altLang="en-US" dirty="0"/>
              <a:t> </a:t>
            </a:r>
            <a:r>
              <a:rPr lang="en-US" altLang="zh-CN" dirty="0"/>
              <a:t>interaction</a:t>
            </a:r>
            <a:r>
              <a:rPr lang="zh-CN" altLang="en-US" dirty="0"/>
              <a:t> </a:t>
            </a:r>
            <a:r>
              <a:rPr lang="en-US" altLang="zh-CN" dirty="0"/>
              <a:t>effect</a:t>
            </a:r>
            <a:r>
              <a:rPr lang="zh-CN" altLang="en-US" dirty="0"/>
              <a:t> </a:t>
            </a:r>
            <a:r>
              <a:rPr lang="en-US" altLang="zh-CN" dirty="0"/>
              <a:t>between</a:t>
            </a:r>
            <a:r>
              <a:rPr lang="zh-CN" altLang="en-US" dirty="0"/>
              <a:t> </a:t>
            </a:r>
            <a:r>
              <a:rPr lang="en-US" altLang="zh-CN" dirty="0"/>
              <a:t>promotion</a:t>
            </a:r>
            <a:r>
              <a:rPr lang="zh-CN" altLang="en-US" dirty="0"/>
              <a:t> </a:t>
            </a:r>
            <a:r>
              <a:rPr lang="en-US" altLang="zh-CN" dirty="0"/>
              <a:t>framing</a:t>
            </a:r>
            <a:r>
              <a:rPr lang="zh-CN" altLang="en-US" dirty="0"/>
              <a:t> </a:t>
            </a:r>
            <a:r>
              <a:rPr lang="en-US" altLang="zh-CN" dirty="0"/>
              <a:t>and</a:t>
            </a:r>
            <a:r>
              <a:rPr lang="zh-CN" altLang="en-US" dirty="0"/>
              <a:t> </a:t>
            </a:r>
            <a:r>
              <a:rPr lang="en-US" altLang="zh-CN" dirty="0"/>
              <a:t>spending 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37</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546.</a:t>
            </a:r>
            <a:endParaRPr lang="en-CA" dirty="0">
              <a:solidFill>
                <a:prstClr val="black"/>
              </a:solidFill>
            </a:endParaRPr>
          </a:p>
          <a:p>
            <a:r>
              <a:rPr lang="en-US" altLang="zh-CN" dirty="0"/>
              <a:t>We did</a:t>
            </a:r>
            <a:r>
              <a:rPr lang="zh-CN" altLang="en-US" dirty="0"/>
              <a:t> </a:t>
            </a:r>
            <a:r>
              <a:rPr lang="en-US" altLang="zh-CN" dirty="0"/>
              <a:t>not</a:t>
            </a:r>
            <a:r>
              <a:rPr lang="zh-CN" altLang="en-US" dirty="0"/>
              <a:t> </a:t>
            </a:r>
            <a:r>
              <a:rPr lang="en-US" altLang="zh-CN" dirty="0"/>
              <a:t>find a main effect of spending</a:t>
            </a:r>
            <a:r>
              <a:rPr lang="zh-CN" altLang="en-US" dirty="0"/>
              <a:t> </a:t>
            </a:r>
            <a:r>
              <a:rPr lang="en-US" altLang="zh-CN" dirty="0"/>
              <a:t>information,</a:t>
            </a:r>
            <a:r>
              <a:rPr lang="zh-CN" altLang="en-US" dirty="0"/>
              <a:t> </a:t>
            </a:r>
            <a:r>
              <a:rPr lang="en-CA" dirty="0">
                <a:solidFill>
                  <a:prstClr val="black"/>
                </a:solidFill>
              </a:rPr>
              <a:t>Wald </a:t>
            </a:r>
            <a:r>
              <a:rPr lang="el-GR" dirty="0">
                <a:solidFill>
                  <a:prstClr val="black"/>
                </a:solidFill>
              </a:rPr>
              <a:t>χ</a:t>
            </a:r>
            <a:r>
              <a:rPr lang="el-GR" baseline="30000" dirty="0">
                <a:solidFill>
                  <a:prstClr val="black"/>
                </a:solidFill>
              </a:rPr>
              <a:t>2</a:t>
            </a:r>
            <a:r>
              <a:rPr lang="en-CA" dirty="0">
                <a:solidFill>
                  <a:prstClr val="black"/>
                </a:solidFill>
              </a:rPr>
              <a:t>(1) = </a:t>
            </a:r>
            <a:r>
              <a:rPr lang="en-US" altLang="zh-CN" dirty="0">
                <a:solidFill>
                  <a:prstClr val="black"/>
                </a:solidFill>
              </a:rPr>
              <a:t>0</a:t>
            </a:r>
            <a:r>
              <a:rPr lang="en-CA" dirty="0">
                <a:solidFill>
                  <a:prstClr val="black"/>
                </a:solidFill>
              </a:rPr>
              <a:t>.</a:t>
            </a:r>
            <a:r>
              <a:rPr lang="en-US" altLang="zh-CN" dirty="0">
                <a:solidFill>
                  <a:prstClr val="black"/>
                </a:solidFill>
              </a:rPr>
              <a:t>23</a:t>
            </a:r>
            <a:r>
              <a:rPr lang="en-CA" dirty="0">
                <a:solidFill>
                  <a:prstClr val="black"/>
                </a:solidFill>
              </a:rPr>
              <a:t>, </a:t>
            </a:r>
            <a:r>
              <a:rPr lang="en-CA" i="1" dirty="0">
                <a:solidFill>
                  <a:prstClr val="black"/>
                </a:solidFill>
              </a:rPr>
              <a:t>p</a:t>
            </a:r>
            <a:r>
              <a:rPr lang="en-CA" dirty="0">
                <a:solidFill>
                  <a:prstClr val="black"/>
                </a:solidFill>
              </a:rPr>
              <a:t> = .</a:t>
            </a:r>
            <a:r>
              <a:rPr lang="en-US" altLang="zh-CN" dirty="0">
                <a:solidFill>
                  <a:prstClr val="black"/>
                </a:solidFill>
              </a:rPr>
              <a:t>635.</a:t>
            </a:r>
            <a:endParaRPr lang="en-US" altLang="zh-CN" dirty="0"/>
          </a:p>
          <a:p>
            <a:endParaRPr lang="en-US" altLang="zh-CN" sz="1200" kern="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0DC5287-530C-D445-B60E-CB3B6A1518AF}" type="slidenum">
              <a:rPr lang="en-US" smtClean="0"/>
              <a:t>58</a:t>
            </a:fld>
            <a:endParaRPr lang="en-US"/>
          </a:p>
        </p:txBody>
      </p:sp>
    </p:spTree>
    <p:extLst>
      <p:ext uri="{BB962C8B-B14F-4D97-AF65-F5344CB8AC3E}">
        <p14:creationId xmlns:p14="http://schemas.microsoft.com/office/powerpoint/2010/main" val="354654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a:t>
            </a:r>
            <a:r>
              <a:rPr lang="zh-CN" altLang="en-US" dirty="0"/>
              <a:t> </a:t>
            </a:r>
            <a:r>
              <a:rPr lang="en-US" altLang="zh-CN" dirty="0"/>
              <a:t>distinct</a:t>
            </a:r>
            <a:r>
              <a:rPr lang="zh-CN" altLang="en-US" dirty="0"/>
              <a:t> </a:t>
            </a:r>
            <a:r>
              <a:rPr lang="en-US" altLang="zh-CN" dirty="0"/>
              <a:t>promotion</a:t>
            </a:r>
            <a:r>
              <a:rPr lang="zh-CN" altLang="en-US" dirty="0"/>
              <a:t> </a:t>
            </a:r>
            <a:r>
              <a:rPr lang="en-US" altLang="zh-CN" dirty="0"/>
              <a:t>context:</a:t>
            </a:r>
            <a:r>
              <a:rPr lang="zh-CN" altLang="en-US" dirty="0"/>
              <a:t> </a:t>
            </a:r>
            <a:r>
              <a:rPr lang="en-US" altLang="zh-CN" dirty="0"/>
              <a:t>charity</a:t>
            </a:r>
            <a:r>
              <a:rPr lang="zh-CN" altLang="en-US" dirty="0"/>
              <a:t> </a:t>
            </a:r>
            <a:r>
              <a:rPr lang="en-US" altLang="zh-CN" dirty="0"/>
              <a:t>promotion</a:t>
            </a:r>
          </a:p>
          <a:p>
            <a:endParaRPr lang="en-US" altLang="zh-CN" dirty="0"/>
          </a:p>
          <a:p>
            <a:r>
              <a:rPr lang="en-US" altLang="zh-CN" dirty="0"/>
              <a:t>Examine</a:t>
            </a:r>
            <a:r>
              <a:rPr lang="zh-CN" altLang="en-US" dirty="0"/>
              <a:t> </a:t>
            </a:r>
            <a:r>
              <a:rPr lang="en-US" altLang="zh-CN" dirty="0"/>
              <a:t>expectation</a:t>
            </a:r>
            <a:r>
              <a:rPr lang="zh-CN" altLang="en-US" dirty="0"/>
              <a:t> </a:t>
            </a:r>
            <a:r>
              <a:rPr lang="en-US" altLang="zh-CN" dirty="0"/>
              <a:t>and</a:t>
            </a:r>
            <a:r>
              <a:rPr lang="zh-CN" altLang="en-US" dirty="0"/>
              <a:t> </a:t>
            </a:r>
            <a:r>
              <a:rPr lang="en-US" altLang="zh-CN" dirty="0"/>
              <a:t>fairness</a:t>
            </a:r>
            <a:r>
              <a:rPr lang="zh-CN" altLang="en-US" dirty="0"/>
              <a:t> </a:t>
            </a:r>
            <a:r>
              <a:rPr lang="en-US" altLang="zh-CN" dirty="0"/>
              <a:t>perception</a:t>
            </a:r>
            <a:r>
              <a:rPr lang="zh-CN" altLang="en-US" dirty="0"/>
              <a:t> </a:t>
            </a:r>
            <a:r>
              <a:rPr lang="en-US" altLang="zh-CN" dirty="0"/>
              <a:t>as</a:t>
            </a:r>
            <a:r>
              <a:rPr lang="zh-CN" altLang="en-US" dirty="0"/>
              <a:t> </a:t>
            </a:r>
            <a:r>
              <a:rPr lang="en-US" altLang="zh-CN" dirty="0"/>
              <a:t>mechanism</a:t>
            </a:r>
            <a:endParaRPr lang="en-CA" altLang="zh-CN" dirty="0"/>
          </a:p>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59</a:t>
            </a:fld>
            <a:endParaRPr lang="en-US"/>
          </a:p>
        </p:txBody>
      </p:sp>
    </p:spTree>
    <p:extLst>
      <p:ext uri="{BB962C8B-B14F-4D97-AF65-F5344CB8AC3E}">
        <p14:creationId xmlns:p14="http://schemas.microsoft.com/office/powerpoint/2010/main" val="6246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60</a:t>
            </a:fld>
            <a:endParaRPr lang="en-US"/>
          </a:p>
        </p:txBody>
      </p:sp>
    </p:spTree>
    <p:extLst>
      <p:ext uri="{BB962C8B-B14F-4D97-AF65-F5344CB8AC3E}">
        <p14:creationId xmlns:p14="http://schemas.microsoft.com/office/powerpoint/2010/main" val="12449447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 mediation analysis using Process Macro (Model 6; Hayes) reveal that the effect of promotion framing on purchase intention is serially mediated by negative expectation disconfirmation and fairness perception, the indirect effect is 0.23 (</a:t>
            </a:r>
            <a:r>
              <a:rPr lang="en-CA" sz="1200" kern="1200" dirty="0" err="1">
                <a:solidFill>
                  <a:schemeClr val="tx1"/>
                </a:solidFill>
                <a:effectLst/>
                <a:latin typeface="+mn-lt"/>
                <a:ea typeface="+mn-ea"/>
                <a:cs typeface="+mn-cs"/>
              </a:rPr>
              <a:t>BootSE</a:t>
            </a:r>
            <a:r>
              <a:rPr lang="en-CA" sz="1200" kern="1200" dirty="0">
                <a:solidFill>
                  <a:schemeClr val="tx1"/>
                </a:solidFill>
                <a:effectLst/>
                <a:latin typeface="+mn-lt"/>
                <a:ea typeface="+mn-ea"/>
                <a:cs typeface="+mn-cs"/>
              </a:rPr>
              <a:t> = 0.05), bootstrapped 95% CI = [0.14, 0.34]. </a:t>
            </a:r>
          </a:p>
          <a:p>
            <a:r>
              <a:rPr lang="en-CA" sz="1200" kern="1200" dirty="0">
                <a:solidFill>
                  <a:schemeClr val="tx1"/>
                </a:solidFill>
                <a:effectLst/>
                <a:latin typeface="+mn-lt"/>
                <a:ea typeface="+mn-ea"/>
                <a:cs typeface="+mn-cs"/>
              </a:rPr>
              <a:t>Similarly, the effect of promotion framing on </a:t>
            </a:r>
            <a:r>
              <a:rPr lang="en-CA" sz="1200" b="1" kern="1200" dirty="0">
                <a:solidFill>
                  <a:schemeClr val="tx1"/>
                </a:solidFill>
                <a:effectLst/>
                <a:latin typeface="+mn-lt"/>
                <a:ea typeface="+mn-ea"/>
                <a:cs typeface="+mn-cs"/>
              </a:rPr>
              <a:t>morality perception </a:t>
            </a:r>
            <a:r>
              <a:rPr lang="en-CA" sz="1200" kern="1200" dirty="0">
                <a:solidFill>
                  <a:schemeClr val="tx1"/>
                </a:solidFill>
                <a:effectLst/>
                <a:latin typeface="+mn-lt"/>
                <a:ea typeface="+mn-ea"/>
                <a:cs typeface="+mn-cs"/>
              </a:rPr>
              <a:t>is serially mediated by negative expectation disconfirmation and fairness perception, and the indirect effect is 0.26 (</a:t>
            </a:r>
            <a:r>
              <a:rPr lang="en-CA" sz="1200" kern="1200" dirty="0" err="1">
                <a:solidFill>
                  <a:schemeClr val="tx1"/>
                </a:solidFill>
                <a:effectLst/>
                <a:latin typeface="+mn-lt"/>
                <a:ea typeface="+mn-ea"/>
                <a:cs typeface="+mn-cs"/>
              </a:rPr>
              <a:t>BootSE</a:t>
            </a:r>
            <a:r>
              <a:rPr lang="en-CA" sz="1200" kern="1200" dirty="0">
                <a:solidFill>
                  <a:schemeClr val="tx1"/>
                </a:solidFill>
                <a:effectLst/>
                <a:latin typeface="+mn-lt"/>
                <a:ea typeface="+mn-ea"/>
                <a:cs typeface="+mn-cs"/>
              </a:rPr>
              <a:t> = 0.05), bootstrapped 95% CI = [0.18, 0.36].</a:t>
            </a:r>
            <a:r>
              <a:rPr lang="en-CA" dirty="0">
                <a:effectLst/>
              </a:rPr>
              <a:t> </a:t>
            </a:r>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61</a:t>
            </a:fld>
            <a:endParaRPr lang="en-US"/>
          </a:p>
        </p:txBody>
      </p:sp>
    </p:spTree>
    <p:extLst>
      <p:ext uri="{BB962C8B-B14F-4D97-AF65-F5344CB8AC3E}">
        <p14:creationId xmlns:p14="http://schemas.microsoft.com/office/powerpoint/2010/main" val="12521156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62</a:t>
            </a:fld>
            <a:endParaRPr lang="en-US"/>
          </a:p>
        </p:txBody>
      </p:sp>
    </p:spTree>
    <p:extLst>
      <p:ext uri="{BB962C8B-B14F-4D97-AF65-F5344CB8AC3E}">
        <p14:creationId xmlns:p14="http://schemas.microsoft.com/office/powerpoint/2010/main" val="29375147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63</a:t>
            </a:fld>
            <a:endParaRPr lang="en-US"/>
          </a:p>
        </p:txBody>
      </p:sp>
    </p:spTree>
    <p:extLst>
      <p:ext uri="{BB962C8B-B14F-4D97-AF65-F5344CB8AC3E}">
        <p14:creationId xmlns:p14="http://schemas.microsoft.com/office/powerpoint/2010/main" val="3740322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t>
            </a:r>
            <a:r>
              <a:rPr lang="en-US" altLang="zh-CN" dirty="0"/>
              <a:t>TC</a:t>
            </a:r>
            <a:r>
              <a:rPr lang="en-US" dirty="0"/>
              <a:t> condition, participants saw threshold discount first, and capped discount second.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t>
            </a:r>
            <a:r>
              <a:rPr lang="en-US" altLang="zh-CN" dirty="0"/>
              <a:t>CT</a:t>
            </a:r>
            <a:r>
              <a:rPr lang="zh-CN" altLang="en-US" dirty="0"/>
              <a:t> </a:t>
            </a:r>
            <a:r>
              <a:rPr lang="en-US" dirty="0"/>
              <a:t>condition, participants saw capped discount first, and threshold discount next (CT condition). </a:t>
            </a:r>
            <a:endParaRPr lang="en-CA" dirty="0"/>
          </a:p>
          <a:p>
            <a:endParaRPr lang="en-US" dirty="0"/>
          </a:p>
        </p:txBody>
      </p:sp>
      <p:sp>
        <p:nvSpPr>
          <p:cNvPr id="4" name="Slide Number Placeholder 3"/>
          <p:cNvSpPr>
            <a:spLocks noGrp="1"/>
          </p:cNvSpPr>
          <p:nvPr>
            <p:ph type="sldNum" sz="quarter" idx="5"/>
          </p:nvPr>
        </p:nvSpPr>
        <p:spPr/>
        <p:txBody>
          <a:bodyPr/>
          <a:lstStyle/>
          <a:p>
            <a:fld id="{F0DC5287-530C-D445-B60E-CB3B6A1518AF}" type="slidenum">
              <a:rPr lang="en-US" smtClean="0"/>
              <a:t>64</a:t>
            </a:fld>
            <a:endParaRPr lang="en-US"/>
          </a:p>
        </p:txBody>
      </p:sp>
    </p:spTree>
    <p:extLst>
      <p:ext uri="{BB962C8B-B14F-4D97-AF65-F5344CB8AC3E}">
        <p14:creationId xmlns:p14="http://schemas.microsoft.com/office/powerpoint/2010/main" val="235340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9</a:t>
            </a:fld>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Fairness Perception. Same results and </a:t>
            </a:r>
            <a:r>
              <a:rPr lang="en-US" altLang="zh-CN" dirty="0"/>
              <a:t>“</a:t>
            </a:r>
            <a:r>
              <a:rPr lang="en-US" dirty="0"/>
              <a:t>Enjoy 10% off ($5 max discount on an order)” is significantly higher than  “Enjoy 50% off ($5 max discount on an order</a:t>
            </a:r>
            <a:r>
              <a:rPr lang="en-US" altLang="zh-CN" dirty="0"/>
              <a: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may talk about expectation disconfirmation mechanism</a:t>
            </a:r>
          </a:p>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65</a:t>
            </a:fld>
            <a:endParaRPr lang="en-US"/>
          </a:p>
        </p:txBody>
      </p:sp>
    </p:spTree>
    <p:extLst>
      <p:ext uri="{BB962C8B-B14F-4D97-AF65-F5344CB8AC3E}">
        <p14:creationId xmlns:p14="http://schemas.microsoft.com/office/powerpoint/2010/main" val="33719702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66</a:t>
            </a:fld>
            <a:endParaRPr lang="en-US"/>
          </a:p>
        </p:txBody>
      </p:sp>
    </p:spTree>
    <p:extLst>
      <p:ext uri="{BB962C8B-B14F-4D97-AF65-F5344CB8AC3E}">
        <p14:creationId xmlns:p14="http://schemas.microsoft.com/office/powerpoint/2010/main" val="7208056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67</a:t>
            </a:fld>
            <a:endParaRPr lang="en-US"/>
          </a:p>
        </p:txBody>
      </p:sp>
    </p:spTree>
    <p:extLst>
      <p:ext uri="{BB962C8B-B14F-4D97-AF65-F5344CB8AC3E}">
        <p14:creationId xmlns:p14="http://schemas.microsoft.com/office/powerpoint/2010/main" val="1559262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68</a:t>
            </a:fld>
            <a:endParaRPr lang="en-US"/>
          </a:p>
        </p:txBody>
      </p:sp>
    </p:spTree>
    <p:extLst>
      <p:ext uri="{BB962C8B-B14F-4D97-AF65-F5344CB8AC3E}">
        <p14:creationId xmlns:p14="http://schemas.microsoft.com/office/powerpoint/2010/main" val="22642005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Take</a:t>
            </a:r>
            <a:r>
              <a:rPr lang="zh-CN" altLang="en-US" dirty="0"/>
              <a:t> </a:t>
            </a:r>
            <a:r>
              <a:rPr lang="en-US" altLang="zh-CN" dirty="0"/>
              <a:t>away</a:t>
            </a:r>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69</a:t>
            </a:fld>
            <a:endParaRPr lang="en-US"/>
          </a:p>
        </p:txBody>
      </p:sp>
    </p:spTree>
    <p:extLst>
      <p:ext uri="{BB962C8B-B14F-4D97-AF65-F5344CB8AC3E}">
        <p14:creationId xmlns:p14="http://schemas.microsoft.com/office/powerpoint/2010/main" val="12704242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70</a:t>
            </a:fld>
            <a:endParaRPr lang="en-US"/>
          </a:p>
        </p:txBody>
      </p:sp>
    </p:spTree>
    <p:extLst>
      <p:ext uri="{BB962C8B-B14F-4D97-AF65-F5344CB8AC3E}">
        <p14:creationId xmlns:p14="http://schemas.microsoft.com/office/powerpoint/2010/main" val="26061852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C8154-068C-A34C-A5D7-12F5C1364A55}" type="slidenum">
              <a:rPr lang="en-US" smtClean="0"/>
              <a:t>71</a:t>
            </a:fld>
            <a:endParaRPr lang="en-US"/>
          </a:p>
        </p:txBody>
      </p:sp>
    </p:spTree>
    <p:extLst>
      <p:ext uri="{BB962C8B-B14F-4D97-AF65-F5344CB8AC3E}">
        <p14:creationId xmlns:p14="http://schemas.microsoft.com/office/powerpoint/2010/main" val="2421442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ahoma" panose="020B0604030504040204" charset="0"/>
                <a:ea typeface="Tahoma" panose="020B0604030504040204" charset="0"/>
                <a:cs typeface="Tahoma" panose="020B0604030504040204" charset="0"/>
              </a:rPr>
              <a:t>External reference points are observed information (Mayhew and Winer 1992), such as seeing the prices of smartphones on a website, while internal ones are developed from experience and based on memory, such as the prices someone has previously paid for smartphones. People tend to use an internal reference point as a default to evaluate a target unless an external reference point is available (Biswas and Blair 1991). For example, when seeing the price of a smartphone, consumers will judge how expensive it is with respect to previous prices they have seen, unless another smartphone price is immediately at hand for comparison. </a:t>
            </a:r>
            <a:endParaRPr lang="en-US" dirty="0">
              <a:effectLst/>
            </a:endParaRPr>
          </a:p>
        </p:txBody>
      </p:sp>
      <p:sp>
        <p:nvSpPr>
          <p:cNvPr id="4" name="Slide Number Placeholder 3"/>
          <p:cNvSpPr>
            <a:spLocks noGrp="1"/>
          </p:cNvSpPr>
          <p:nvPr>
            <p:ph type="sldNum" sz="quarter" idx="5"/>
          </p:nvPr>
        </p:nvSpPr>
        <p:spPr/>
        <p:txBody>
          <a:bodyPr/>
          <a:lstStyle/>
          <a:p>
            <a:fld id="{7D22DDE1-946E-4D4F-A009-0AB060DAEC3B}" type="slidenum">
              <a:rPr lang="ru-RU" smtClean="0"/>
              <a:t>10</a:t>
            </a:fld>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11</a:t>
            </a:fld>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According</a:t>
            </a:r>
            <a:r>
              <a:rPr lang="zh-CN" altLang="en-US" dirty="0"/>
              <a:t> </a:t>
            </a:r>
            <a:r>
              <a:rPr lang="en-US" altLang="zh-CN" dirty="0"/>
              <a:t>to</a:t>
            </a:r>
            <a:r>
              <a:rPr lang="zh-CN" altLang="en-US" dirty="0"/>
              <a:t> </a:t>
            </a:r>
            <a:r>
              <a:rPr lang="en-US" altLang="zh-CN" dirty="0"/>
              <a:t>an</a:t>
            </a:r>
            <a:r>
              <a:rPr lang="zh-CN" altLang="en-US" dirty="0"/>
              <a:t> </a:t>
            </a:r>
            <a:r>
              <a:rPr lang="en-US" altLang="zh-CN" dirty="0"/>
              <a:t>expenditure</a:t>
            </a:r>
            <a:r>
              <a:rPr lang="zh-CN" altLang="en-US" dirty="0"/>
              <a:t> </a:t>
            </a:r>
            <a:r>
              <a:rPr lang="en-US" altLang="zh-CN" dirty="0"/>
              <a:t>survey,</a:t>
            </a:r>
            <a:r>
              <a:rPr lang="zh-CN" altLang="en-US" dirty="0"/>
              <a:t> </a:t>
            </a:r>
            <a:r>
              <a:rPr lang="en-US" altLang="zh-CN" dirty="0"/>
              <a:t>IRP</a:t>
            </a:r>
            <a:r>
              <a:rPr lang="zh-CN" altLang="en-US" dirty="0"/>
              <a:t> </a:t>
            </a:r>
            <a:r>
              <a:rPr lang="en-US" altLang="zh-CN" dirty="0"/>
              <a:t>grocery</a:t>
            </a:r>
            <a:r>
              <a:rPr lang="zh-CN" altLang="en-US" dirty="0"/>
              <a:t> </a:t>
            </a:r>
            <a:r>
              <a:rPr lang="en-US" altLang="zh-CN" dirty="0"/>
              <a:t>store</a:t>
            </a:r>
            <a:r>
              <a:rPr lang="zh-CN" altLang="en-US" dirty="0"/>
              <a:t> </a:t>
            </a:r>
            <a:r>
              <a:rPr lang="en-US" altLang="zh-CN" dirty="0"/>
              <a:t>=</a:t>
            </a:r>
            <a:r>
              <a:rPr lang="zh-CN" altLang="en-US" dirty="0"/>
              <a:t> </a:t>
            </a:r>
            <a:r>
              <a:rPr lang="en-US" altLang="zh-CN" dirty="0"/>
              <a:t>$13</a:t>
            </a:r>
            <a:endParaRPr lang="en-US" dirty="0"/>
          </a:p>
        </p:txBody>
      </p:sp>
      <p:sp>
        <p:nvSpPr>
          <p:cNvPr id="4" name="Slide Number Placeholder 3"/>
          <p:cNvSpPr>
            <a:spLocks noGrp="1"/>
          </p:cNvSpPr>
          <p:nvPr>
            <p:ph type="sldNum" sz="quarter" idx="5"/>
          </p:nvPr>
        </p:nvSpPr>
        <p:spPr/>
        <p:txBody>
          <a:bodyPr/>
          <a:lstStyle/>
          <a:p>
            <a:fld id="{7D22DDE1-946E-4D4F-A009-0AB060DAEC3B}" type="slidenum">
              <a:rPr lang="ru-RU" smtClean="0"/>
              <a:t>12</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8_Пользовательский макет">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charset="0"/>
                <a:ea typeface="Tahoma" panose="020B0604030504040204" charset="0"/>
                <a:cs typeface="Tahoma" panose="020B0604030504040204" charset="0"/>
              </a:defRPr>
            </a:lvl1pPr>
          </a:lstStyle>
          <a:p>
            <a:fld id="{1D8BD707-D9CF-40AE-B4C6-C98DA3205C09}" type="datetimeFigureOut">
              <a:rPr lang="en-US" smtClean="0"/>
              <a:t>8/13/2024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charset="0"/>
                <a:ea typeface="Tahoma" panose="020B0604030504040204" charset="0"/>
                <a:cs typeface="Tahoma" panose="020B060403050404020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charset="0"/>
                <a:ea typeface="Tahoma" panose="020B0604030504040204" charset="0"/>
                <a:cs typeface="Tahoma" panose="020B0604030504040204" charset="0"/>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charset="0"/>
          <a:ea typeface="Tahoma" panose="020B0604030504040204" charset="0"/>
          <a:cs typeface="Tahoma" panose="020B060403050404020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charset="0"/>
          <a:ea typeface="Tahoma" panose="020B0604030504040204" charset="0"/>
          <a:cs typeface="Tahoma" panose="020B060403050404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charset="0"/>
          <a:ea typeface="Tahoma" panose="020B0604030504040204" charset="0"/>
          <a:cs typeface="Tahoma" panose="020B060403050404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charset="0"/>
          <a:ea typeface="Tahoma" panose="020B0604030504040204" charset="0"/>
          <a:cs typeface="Tahoma" panose="020B060403050404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charset="0"/>
          <a:ea typeface="Tahoma" panose="020B0604030504040204" charset="0"/>
          <a:cs typeface="Tahoma" panose="020B060403050404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charset="0"/>
          <a:ea typeface="Tahoma" panose="020B0604030504040204" charset="0"/>
          <a:cs typeface="Tahoma" panose="020B060403050404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osf.io/wc57a/?view_only=7ffdf67fbde94892957830a1d6a90db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osf.io/tnhvb/?view_only=0b5763ed25084a35a336ca91bd0218a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39.jpe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8F0B-D412-D9DF-A538-93F3B2D1B181}"/>
              </a:ext>
            </a:extLst>
          </p:cNvPr>
          <p:cNvSpPr>
            <a:spLocks noGrp="1"/>
          </p:cNvSpPr>
          <p:nvPr>
            <p:ph type="ctrTitle"/>
          </p:nvPr>
        </p:nvSpPr>
        <p:spPr/>
        <p:txBody>
          <a:bodyPr>
            <a:normAutofit fontScale="90000"/>
          </a:bodyPr>
          <a:lstStyle/>
          <a:p>
            <a:r>
              <a:rPr lang="en-US" dirty="0"/>
              <a:t>The deal's the limit: </a:t>
            </a:r>
            <a:br>
              <a:rPr lang="en-US" dirty="0"/>
            </a:br>
            <a:r>
              <a:rPr lang="en-US" dirty="0"/>
              <a:t>When and why restricted promotions work</a:t>
            </a:r>
          </a:p>
        </p:txBody>
      </p:sp>
      <p:sp>
        <p:nvSpPr>
          <p:cNvPr id="3" name="Subtitle 2">
            <a:extLst>
              <a:ext uri="{FF2B5EF4-FFF2-40B4-BE49-F238E27FC236}">
                <a16:creationId xmlns:a16="http://schemas.microsoft.com/office/drawing/2014/main" id="{14DC094E-3EE6-759F-12BD-B9C7DB59B0FA}"/>
              </a:ext>
            </a:extLst>
          </p:cNvPr>
          <p:cNvSpPr>
            <a:spLocks noGrp="1"/>
          </p:cNvSpPr>
          <p:nvPr>
            <p:ph type="subTitle" idx="1"/>
          </p:nvPr>
        </p:nvSpPr>
        <p:spPr/>
        <p:txBody>
          <a:bodyPr/>
          <a:lstStyle/>
          <a:p>
            <a:r>
              <a:rPr lang="en-US" dirty="0"/>
              <a:t>David J. Hardisty</a:t>
            </a:r>
          </a:p>
          <a:p>
            <a:r>
              <a:rPr lang="en-US" dirty="0"/>
              <a:t>Presented at SFU Feb 11, 2024</a:t>
            </a:r>
          </a:p>
        </p:txBody>
      </p:sp>
      <p:pic>
        <p:nvPicPr>
          <p:cNvPr id="4" name="Picture 3">
            <a:extLst>
              <a:ext uri="{FF2B5EF4-FFF2-40B4-BE49-F238E27FC236}">
                <a16:creationId xmlns:a16="http://schemas.microsoft.com/office/drawing/2014/main" id="{6AA02947-E1DE-B147-A2D5-5847824440D4}"/>
              </a:ext>
            </a:extLst>
          </p:cNvPr>
          <p:cNvPicPr>
            <a:picLocks noChangeAspect="1"/>
          </p:cNvPicPr>
          <p:nvPr/>
        </p:nvPicPr>
        <p:blipFill>
          <a:blip r:embed="rId2"/>
          <a:stretch>
            <a:fillRect/>
          </a:stretch>
        </p:blipFill>
        <p:spPr>
          <a:xfrm>
            <a:off x="126658" y="4888141"/>
            <a:ext cx="3489423" cy="1938568"/>
          </a:xfrm>
          <a:prstGeom prst="rect">
            <a:avLst/>
          </a:prstGeom>
        </p:spPr>
      </p:pic>
      <p:pic>
        <p:nvPicPr>
          <p:cNvPr id="5" name="Picture 4">
            <a:extLst>
              <a:ext uri="{FF2B5EF4-FFF2-40B4-BE49-F238E27FC236}">
                <a16:creationId xmlns:a16="http://schemas.microsoft.com/office/drawing/2014/main" id="{FAAD6F9A-691D-ADAC-7FC6-035E366AE23A}"/>
              </a:ext>
            </a:extLst>
          </p:cNvPr>
          <p:cNvPicPr>
            <a:picLocks noChangeAspect="1"/>
          </p:cNvPicPr>
          <p:nvPr/>
        </p:nvPicPr>
        <p:blipFill>
          <a:blip r:embed="rId3"/>
          <a:stretch>
            <a:fillRect/>
          </a:stretch>
        </p:blipFill>
        <p:spPr>
          <a:xfrm>
            <a:off x="9197585" y="5170947"/>
            <a:ext cx="2940829" cy="1655762"/>
          </a:xfrm>
          <a:prstGeom prst="rect">
            <a:avLst/>
          </a:prstGeom>
        </p:spPr>
      </p:pic>
    </p:spTree>
    <p:extLst>
      <p:ext uri="{BB962C8B-B14F-4D97-AF65-F5344CB8AC3E}">
        <p14:creationId xmlns:p14="http://schemas.microsoft.com/office/powerpoint/2010/main" val="323967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685800" y="533400"/>
            <a:ext cx="10896600" cy="3353547"/>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Consumers often judge a price promotion by comparing it to a reference point (Monroe 1973).</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6" name="Text Box 17"/>
          <p:cNvSpPr txBox="1">
            <a:spLocks noChangeArrowheads="1"/>
          </p:cNvSpPr>
          <p:nvPr/>
        </p:nvSpPr>
        <p:spPr bwMode="auto">
          <a:xfrm>
            <a:off x="895350" y="2227662"/>
            <a:ext cx="5238750" cy="507709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gn="l">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External Reference Point</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Directly observed pieces of information present in the decision-making environment (Mayhew &amp; Winer 1992)</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Precise and objective</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cxnSp>
        <p:nvCxnSpPr>
          <p:cNvPr id="7" name="Straight Connector 6"/>
          <p:cNvCxnSpPr/>
          <p:nvPr/>
        </p:nvCxnSpPr>
        <p:spPr>
          <a:xfrm>
            <a:off x="6134100" y="2516221"/>
            <a:ext cx="0" cy="3655979"/>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Box 17"/>
          <p:cNvSpPr txBox="1">
            <a:spLocks noChangeArrowheads="1"/>
          </p:cNvSpPr>
          <p:nvPr/>
        </p:nvSpPr>
        <p:spPr bwMode="auto">
          <a:xfrm>
            <a:off x="6705600" y="2227662"/>
            <a:ext cx="5238750" cy="507709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gn="l">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Internal Reference Point</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Absent in the environment, developed from experience, and based on memory (Biswas et al. 1993)</a:t>
            </a: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Flexible and subjective</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838200" y="334834"/>
            <a:ext cx="10820400" cy="279954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ERP vs. IRP</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8" name="Text Box 17"/>
          <p:cNvSpPr txBox="1">
            <a:spLocks noChangeArrowheads="1"/>
          </p:cNvSpPr>
          <p:nvPr/>
        </p:nvSpPr>
        <p:spPr bwMode="auto">
          <a:xfrm>
            <a:off x="647700" y="1847165"/>
            <a:ext cx="11201400" cy="4800097"/>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marL="457200" indent="-457200" algn="l">
              <a:lnSpc>
                <a:spcPct val="150000"/>
              </a:lnSpc>
              <a:spcAft>
                <a:spcPts val="1200"/>
              </a:spcAft>
              <a:buFont typeface="Wingdings" pitchFamily="2" charset="2"/>
              <a:buChar char="Ø"/>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In the absence of an ERP, people tend to use an IRP as a default to evaluate a target.</a:t>
            </a:r>
          </a:p>
          <a:p>
            <a:pPr marL="457200" indent="-457200" algn="l">
              <a:lnSpc>
                <a:spcPct val="150000"/>
              </a:lnSpc>
              <a:spcAft>
                <a:spcPts val="1200"/>
              </a:spcAft>
              <a:buFont typeface="Wingdings" pitchFamily="2" charset="2"/>
              <a:buChar char="Ø"/>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However, people adjust their reference point accordingly if an ERP is available (Biswas and Blair 1991).</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835572" y="228600"/>
            <a:ext cx="10820400" cy="3199658"/>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Our Proposition:</a:t>
            </a:r>
          </a:p>
          <a:p>
            <a:pPr>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 preconditions serve as ERPs</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8" name="Text Box 17"/>
          <p:cNvSpPr txBox="1">
            <a:spLocks noChangeArrowheads="1"/>
          </p:cNvSpPr>
          <p:nvPr/>
        </p:nvSpPr>
        <p:spPr bwMode="auto">
          <a:xfrm>
            <a:off x="1631731" y="1600200"/>
            <a:ext cx="10058400" cy="726230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Consider a $2 off promotion for a</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grocery</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store (no minimum spending)</a:t>
            </a:r>
          </a:p>
          <a:p>
            <a:pPr>
              <a:lnSpc>
                <a:spcPct val="150000"/>
              </a:lnSpc>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Discount = $2/IRP = $2/$13 = 15% off</a:t>
            </a:r>
          </a:p>
          <a:p>
            <a:pPr>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342900" indent="-342900" algn="l">
              <a:lnSpc>
                <a:spcPct val="150000"/>
              </a:lnSpc>
              <a:spcAft>
                <a:spcPts val="1200"/>
              </a:spcAft>
              <a:buFont typeface="Wingdings" pitchFamily="2" charset="2"/>
              <a:buChar char="Ø"/>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Consider a $2 off promotion for a</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grocery</a:t>
            </a:r>
            <a:r>
              <a:rPr lang="zh-CN" altLang="en-US" sz="24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store, minimum purchase $4</a:t>
            </a:r>
          </a:p>
          <a:p>
            <a:pPr>
              <a:lnSpc>
                <a:spcPct val="150000"/>
              </a:lnSpc>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Discount = $2/ERP = $2/$4 = 50% off</a:t>
            </a: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7"/>
          <p:cNvSpPr txBox="1">
            <a:spLocks noChangeArrowheads="1"/>
          </p:cNvSpPr>
          <p:nvPr/>
        </p:nvSpPr>
        <p:spPr bwMode="auto">
          <a:xfrm>
            <a:off x="1219200" y="684313"/>
            <a:ext cx="10058400" cy="5969648"/>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When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5400" b="1" dirty="0">
                <a:solidFill>
                  <a:schemeClr val="tx1">
                    <a:lumMod val="75000"/>
                    <a:lumOff val="25000"/>
                  </a:schemeClr>
                </a:solidFill>
                <a:latin typeface="Tahoma" panose="020B0604030504040204" charset="0"/>
                <a:ea typeface="Tahoma" panose="020B0604030504040204" charset="0"/>
                <a:cs typeface="Tahoma" panose="020B0604030504040204" charset="0"/>
              </a:rPr>
              <a:t>&lt;</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IRP</a:t>
            </a:r>
          </a:p>
          <a:p>
            <a:pPr>
              <a:lnSpc>
                <a:spcPct val="150000"/>
              </a:lnSpc>
              <a:spcAft>
                <a:spcPts val="1200"/>
              </a:spcAft>
            </a:pP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It</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enlarges</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p>
          <a:p>
            <a:pPr>
              <a:lnSpc>
                <a:spcPct val="150000"/>
              </a:lnSpc>
              <a:spcAft>
                <a:spcPts val="1200"/>
              </a:spcAft>
            </a:pP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When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5400" b="1" dirty="0">
                <a:solidFill>
                  <a:schemeClr val="tx1">
                    <a:lumMod val="75000"/>
                    <a:lumOff val="25000"/>
                  </a:schemeClr>
                </a:solidFill>
                <a:latin typeface="Tahoma" panose="020B0604030504040204" charset="0"/>
                <a:ea typeface="Tahoma" panose="020B0604030504040204" charset="0"/>
                <a:cs typeface="Tahoma" panose="020B0604030504040204" charset="0"/>
              </a:rPr>
              <a:t>&gt;</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IRP</a:t>
            </a:r>
          </a:p>
          <a:p>
            <a:pPr>
              <a:lnSpc>
                <a:spcPct val="150000"/>
              </a:lnSpc>
              <a:spcAft>
                <a:spcPts val="1200"/>
              </a:spcAft>
            </a:pP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It</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diminishes</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20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35271065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88600"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5</a:t>
            </a:r>
            <a:endParaRPr sz="1200" dirty="0">
              <a:latin typeface="Tahoma" panose="020B0604030504040204"/>
              <a:ea typeface="Tahoma" panose="020B0604030504040204" charset="0"/>
              <a:cs typeface="Tahoma" panose="020B0604030504040204"/>
            </a:endParaRPr>
          </a:p>
        </p:txBody>
      </p:sp>
      <p:sp>
        <p:nvSpPr>
          <p:cNvPr id="9" name="TextBox 8"/>
          <p:cNvSpPr txBox="1"/>
          <p:nvPr/>
        </p:nvSpPr>
        <p:spPr>
          <a:xfrm>
            <a:off x="959693" y="3962400"/>
            <a:ext cx="2564030" cy="984885"/>
          </a:xfrm>
          <a:prstGeom prst="rect">
            <a:avLst/>
          </a:prstGeom>
          <a:noFill/>
          <a:ln w="28575">
            <a:solidFill>
              <a:schemeClr val="tx1"/>
            </a:solidFill>
          </a:ln>
        </p:spPr>
        <p:txBody>
          <a:bodyPr wrap="square">
            <a:spAutoFit/>
          </a:bodyPr>
          <a:lstStyle/>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a:t>
            </a:r>
          </a:p>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a:t>
            </a:r>
          </a:p>
        </p:txBody>
      </p:sp>
      <p:cxnSp>
        <p:nvCxnSpPr>
          <p:cNvPr id="14" name="Straight Arrow Connector 13"/>
          <p:cNvCxnSpPr>
            <a:cxnSpLocks/>
          </p:cNvCxnSpPr>
          <p:nvPr/>
        </p:nvCxnSpPr>
        <p:spPr>
          <a:xfrm>
            <a:off x="7924800" y="3019215"/>
            <a:ext cx="685800" cy="9431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191000" y="4583508"/>
            <a:ext cx="4038600"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657599" y="3045077"/>
            <a:ext cx="533401" cy="9173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 Box 17"/>
          <p:cNvSpPr txBox="1">
            <a:spLocks noChangeArrowheads="1"/>
          </p:cNvSpPr>
          <p:nvPr/>
        </p:nvSpPr>
        <p:spPr bwMode="auto">
          <a:xfrm>
            <a:off x="982178" y="532814"/>
            <a:ext cx="10210800" cy="1383777"/>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Conceptual Model</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5" name="TextBox 14"/>
          <p:cNvSpPr txBox="1"/>
          <p:nvPr/>
        </p:nvSpPr>
        <p:spPr>
          <a:xfrm>
            <a:off x="4388260" y="2034330"/>
            <a:ext cx="3398636" cy="984885"/>
          </a:xfrm>
          <a:prstGeom prst="rect">
            <a:avLst/>
          </a:prstGeom>
          <a:noFill/>
          <a:ln w="28575">
            <a:solidFill>
              <a:schemeClr val="tx1"/>
            </a:solidFill>
          </a:ln>
        </p:spPr>
        <p:txBody>
          <a:bodyPr wrap="square">
            <a:spAutoFit/>
          </a:bodyPr>
          <a:lstStyle/>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p>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Discount Magnitude</a:t>
            </a:r>
          </a:p>
        </p:txBody>
      </p:sp>
      <p:sp>
        <p:nvSpPr>
          <p:cNvPr id="16" name="TextBox 15"/>
          <p:cNvSpPr txBox="1"/>
          <p:nvPr/>
        </p:nvSpPr>
        <p:spPr>
          <a:xfrm>
            <a:off x="8873143" y="3824356"/>
            <a:ext cx="2564030" cy="984885"/>
          </a:xfrm>
          <a:prstGeom prst="rect">
            <a:avLst/>
          </a:prstGeom>
          <a:noFill/>
          <a:ln w="28575">
            <a:solidFill>
              <a:schemeClr val="tx1"/>
            </a:solidFill>
          </a:ln>
        </p:spPr>
        <p:txBody>
          <a:bodyPr wrap="square">
            <a:spAutoFit/>
          </a:bodyPr>
          <a:lstStyle/>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Consumer</a:t>
            </a:r>
          </a:p>
          <a:p>
            <a:pPr algn="ct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Reactions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7"/>
          <p:cNvSpPr txBox="1">
            <a:spLocks noChangeArrowheads="1"/>
          </p:cNvSpPr>
          <p:nvPr/>
        </p:nvSpPr>
        <p:spPr bwMode="auto">
          <a:xfrm>
            <a:off x="990600" y="475565"/>
            <a:ext cx="10210800" cy="2737994"/>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Pilot Study (N = 200)</a:t>
            </a:r>
          </a:p>
          <a:p>
            <a:pPr algn="l">
              <a:lnSpc>
                <a:spcPct val="150000"/>
              </a:lnSpc>
              <a:spcAft>
                <a:spcPts val="1200"/>
              </a:spcAft>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Are consumers aware of and use store-level IRPs when encountering an unrestricted price discount?</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5" name="Text Box 17"/>
          <p:cNvSpPr txBox="1">
            <a:spLocks noChangeArrowheads="1"/>
          </p:cNvSpPr>
          <p:nvPr/>
        </p:nvSpPr>
        <p:spPr bwMode="auto">
          <a:xfrm>
            <a:off x="304800" y="3034335"/>
            <a:ext cx="5410200" cy="310732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$5 off promotion </a:t>
            </a: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for a </a:t>
            </a:r>
            <a:r>
              <a:rPr lang="en-US" altLang="zh-CN" sz="2400" b="1" u="sng" dirty="0">
                <a:solidFill>
                  <a:schemeClr val="tx1">
                    <a:lumMod val="75000"/>
                    <a:lumOff val="25000"/>
                  </a:schemeClr>
                </a:solidFill>
                <a:latin typeface="Tahoma" panose="020B0604030504040204" charset="0"/>
                <a:ea typeface="Tahoma" panose="020B0604030504040204" charset="0"/>
                <a:cs typeface="Tahoma" panose="020B0604030504040204" charset="0"/>
              </a:rPr>
              <a:t>grocery store</a:t>
            </a: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Deal Evaluation = 5.39</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7" name="Text Box 17"/>
          <p:cNvSpPr txBox="1">
            <a:spLocks noChangeArrowheads="1"/>
          </p:cNvSpPr>
          <p:nvPr/>
        </p:nvSpPr>
        <p:spPr bwMode="auto">
          <a:xfrm>
            <a:off x="6058525" y="3029338"/>
            <a:ext cx="5410200" cy="3107326"/>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$5 off promotion </a:t>
            </a: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for a </a:t>
            </a:r>
            <a:r>
              <a:rPr lang="en-US" altLang="zh-CN" sz="2400" b="1" u="sng" dirty="0">
                <a:solidFill>
                  <a:schemeClr val="tx1">
                    <a:lumMod val="75000"/>
                    <a:lumOff val="25000"/>
                  </a:schemeClr>
                </a:solidFill>
                <a:latin typeface="Tahoma" panose="020B0604030504040204" charset="0"/>
                <a:ea typeface="Tahoma" panose="020B0604030504040204" charset="0"/>
                <a:cs typeface="Tahoma" panose="020B0604030504040204" charset="0"/>
              </a:rPr>
              <a:t>furniture store</a:t>
            </a: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spcAft>
                <a:spcPts val="1200"/>
              </a:spcAft>
            </a:pP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Deal Evaluation = 1.97</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9" name="Text Box 17"/>
          <p:cNvSpPr txBox="1">
            <a:spLocks noChangeArrowheads="1"/>
          </p:cNvSpPr>
          <p:nvPr/>
        </p:nvSpPr>
        <p:spPr bwMode="auto">
          <a:xfrm>
            <a:off x="3390900" y="5767355"/>
            <a:ext cx="5410200" cy="1014445"/>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spcAft>
                <a:spcPts val="1200"/>
              </a:spcAft>
            </a:pPr>
            <a:r>
              <a:rPr lang="en-US" altLang="zh-CN" sz="2400" b="1" i="1" dirty="0">
                <a:solidFill>
                  <a:schemeClr val="tx1">
                    <a:lumMod val="75000"/>
                    <a:lumOff val="25000"/>
                  </a:schemeClr>
                </a:solidFill>
                <a:latin typeface="Tahoma" panose="020B0604030504040204" charset="0"/>
                <a:ea typeface="Tahoma" panose="020B0604030504040204" charset="0"/>
                <a:cs typeface="Tahoma" panose="020B0604030504040204" charset="0"/>
              </a:rPr>
              <a:t>p</a:t>
            </a:r>
            <a:r>
              <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rPr>
              <a:t> &lt; .001</a:t>
            </a: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2" name="TextBox 1">
            <a:extLst>
              <a:ext uri="{FF2B5EF4-FFF2-40B4-BE49-F238E27FC236}">
                <a16:creationId xmlns:a16="http://schemas.microsoft.com/office/drawing/2014/main" id="{AA2B2744-6332-898A-460D-55DC1083A2A3}"/>
              </a:ext>
            </a:extLst>
          </p:cNvPr>
          <p:cNvSpPr txBox="1"/>
          <p:nvPr/>
        </p:nvSpPr>
        <p:spPr>
          <a:xfrm>
            <a:off x="2262418" y="4210345"/>
            <a:ext cx="7667164" cy="1023357"/>
          </a:xfrm>
          <a:prstGeom prst="rect">
            <a:avLst/>
          </a:prstGeom>
          <a:noFill/>
        </p:spPr>
        <p:txBody>
          <a:bodyPr wrap="none" rtlCol="0">
            <a:spAutoFit/>
          </a:bodyPr>
          <a:lstStyle/>
          <a:p>
            <a:pPr marL="63500" algn="ctr">
              <a:spcBef>
                <a:spcPts val="265"/>
              </a:spcBef>
              <a:tabLst>
                <a:tab pos="405765" algn="l"/>
                <a:tab pos="406400" algn="l"/>
              </a:tabLst>
            </a:pPr>
            <a:r>
              <a:rPr lang="en-US" altLang="zh-CN" sz="2000" b="1" spc="30" dirty="0">
                <a:solidFill>
                  <a:schemeClr val="tx1">
                    <a:lumMod val="75000"/>
                    <a:lumOff val="25000"/>
                  </a:schemeClr>
                </a:solidFill>
                <a:latin typeface="Tahoma" panose="020B0604030504040204"/>
                <a:cs typeface="Tahoma" panose="020B0604030504040204"/>
              </a:rPr>
              <a:t>“To</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what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extent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do</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you</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think</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this</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offer</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is</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good</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deal?”</a:t>
            </a:r>
            <a:r>
              <a:rPr lang="zh-CN" altLang="en-US" sz="2000" b="1" spc="30" dirty="0">
                <a:solidFill>
                  <a:schemeClr val="tx1">
                    <a:lumMod val="75000"/>
                    <a:lumOff val="25000"/>
                  </a:schemeClr>
                </a:solidFill>
                <a:latin typeface="Tahoma" panose="020B0604030504040204"/>
                <a:cs typeface="Tahoma" panose="020B0604030504040204"/>
              </a:rPr>
              <a:t> </a:t>
            </a:r>
            <a:endParaRPr lang="en-US" altLang="zh-CN" sz="2000" b="1" spc="30" dirty="0">
              <a:solidFill>
                <a:schemeClr val="tx1">
                  <a:lumMod val="75000"/>
                  <a:lumOff val="25000"/>
                </a:schemeClr>
              </a:solidFill>
              <a:latin typeface="Tahoma" panose="020B0604030504040204"/>
              <a:cs typeface="Tahoma" panose="020B0604030504040204"/>
            </a:endParaRPr>
          </a:p>
          <a:p>
            <a:pPr marL="63500" algn="ctr">
              <a:spcBef>
                <a:spcPts val="265"/>
              </a:spcBef>
              <a:tabLst>
                <a:tab pos="405765" algn="l"/>
                <a:tab pos="406400" algn="l"/>
              </a:tabLst>
            </a:pP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(1=</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not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all,</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7</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very</a:t>
            </a:r>
            <a:r>
              <a:rPr lang="zh-CN" altLang="en-US" sz="2000" b="1" spc="30" dirty="0">
                <a:solidFill>
                  <a:schemeClr val="tx1">
                    <a:lumMod val="75000"/>
                    <a:lumOff val="25000"/>
                  </a:schemeClr>
                </a:solidFill>
                <a:latin typeface="Tahoma" panose="020B0604030504040204"/>
                <a:cs typeface="Tahoma" panose="020B0604030504040204"/>
              </a:rPr>
              <a:t> </a:t>
            </a:r>
            <a:r>
              <a:rPr lang="en-US" altLang="zh-CN" sz="2000" b="1" spc="30" dirty="0">
                <a:solidFill>
                  <a:schemeClr val="tx1">
                    <a:lumMod val="75000"/>
                    <a:lumOff val="25000"/>
                  </a:schemeClr>
                </a:solidFill>
                <a:latin typeface="Tahoma" panose="020B0604030504040204"/>
                <a:cs typeface="Tahoma" panose="020B0604030504040204"/>
              </a:rPr>
              <a:t>much)</a:t>
            </a:r>
          </a:p>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95600" y="2532575"/>
            <a:ext cx="6341534" cy="4267200"/>
          </a:xfrm>
          <a:prstGeom prst="rect">
            <a:avLst/>
          </a:prstGeom>
        </p:spPr>
      </p:pic>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3</a:t>
            </a:r>
            <a:endParaRPr sz="1200" dirty="0">
              <a:latin typeface="Tahoma" panose="020B0604030504040204"/>
              <a:ea typeface="Tahoma" panose="020B0604030504040204" charset="0"/>
              <a:cs typeface="Tahoma" panose="020B0604030504040204"/>
            </a:endParaRPr>
          </a:p>
        </p:txBody>
      </p:sp>
      <p:sp>
        <p:nvSpPr>
          <p:cNvPr id="6" name="object 6"/>
          <p:cNvSpPr txBox="1"/>
          <p:nvPr/>
        </p:nvSpPr>
        <p:spPr>
          <a:xfrm>
            <a:off x="2286000" y="1600199"/>
            <a:ext cx="10672172" cy="2798202"/>
          </a:xfrm>
          <a:prstGeom prst="rect">
            <a:avLst/>
          </a:prstGeom>
        </p:spPr>
        <p:txBody>
          <a:bodyPr vert="horz" wrap="square" lIns="0" tIns="12700" rIns="0" bIns="0" rtlCol="0">
            <a:spAutoFit/>
          </a:bodyPr>
          <a:lstStyle/>
          <a:p>
            <a:pPr marL="355600" marR="1741170" indent="-342900">
              <a:spcBef>
                <a:spcPts val="100"/>
              </a:spcBef>
              <a:buFont typeface="Wingdings" pitchFamily="2" charset="2"/>
              <a:buChar char="Ø"/>
              <a:tabLst>
                <a:tab pos="354965" algn="l"/>
                <a:tab pos="355600" algn="l"/>
              </a:tabLst>
            </a:pPr>
            <a:r>
              <a:rPr lang="en-US" altLang="zh-CN" sz="2400" spc="65" dirty="0">
                <a:latin typeface="Tahoma" panose="020B0604030504040204" charset="0"/>
                <a:ea typeface="Tahoma" panose="020B0604030504040204" charset="0"/>
                <a:cs typeface="Tahoma" panose="020B0604030504040204" charset="0"/>
              </a:rPr>
              <a:t>Smoothed mode,</a:t>
            </a:r>
            <a:r>
              <a:rPr lang="zh-CN" altLang="en-US" sz="2400" spc="65" dirty="0">
                <a:latin typeface="Tahoma" panose="020B0604030504040204" charset="0"/>
                <a:ea typeface="Tahoma" panose="020B0604030504040204" charset="0"/>
                <a:cs typeface="Tahoma" panose="020B0604030504040204" charset="0"/>
              </a:rPr>
              <a:t> </a:t>
            </a:r>
            <a:r>
              <a:rPr lang="en-US" altLang="zh-CN" sz="2400" spc="65" dirty="0">
                <a:latin typeface="Tahoma" panose="020B0604030504040204" charset="0"/>
                <a:ea typeface="Tahoma" panose="020B0604030504040204" charset="0"/>
                <a:cs typeface="Tahoma" panose="020B0604030504040204" charset="0"/>
              </a:rPr>
              <a:t>identified using the maximum kernel density estimate</a:t>
            </a:r>
          </a:p>
          <a:p>
            <a:pPr marL="355600" marR="1741170" indent="-342900">
              <a:spcBef>
                <a:spcPts val="100"/>
              </a:spcBef>
              <a:buFont typeface="Tahoma" panose="020B0604030504040204" charset="0"/>
              <a:buChar char=""/>
              <a:tabLst>
                <a:tab pos="354965" algn="l"/>
                <a:tab pos="355600" algn="l"/>
              </a:tabLst>
            </a:pPr>
            <a:endParaRPr lang="en-US" altLang="zh-CN" sz="2400" spc="65" dirty="0">
              <a:latin typeface="Tahoma" panose="020B0604030504040204" charset="0"/>
              <a:ea typeface="Tahoma" panose="020B0604030504040204" charset="0"/>
              <a:cs typeface="Tahoma" panose="020B0604030504040204" charset="0"/>
            </a:endParaRPr>
          </a:p>
          <a:p>
            <a:pPr marL="12700" marR="1741170">
              <a:spcBef>
                <a:spcPts val="100"/>
              </a:spcBef>
              <a:tabLst>
                <a:tab pos="354965" algn="l"/>
                <a:tab pos="355600" algn="l"/>
              </a:tabLst>
            </a:pPr>
            <a:r>
              <a:rPr lang="zh-CN" altLang="en-US" sz="2400" spc="65" dirty="0">
                <a:latin typeface="Tahoma" panose="020B0604030504040204" charset="0"/>
                <a:ea typeface="Tahoma" panose="020B0604030504040204" charset="0"/>
                <a:cs typeface="Tahoma" panose="020B0604030504040204" charset="0"/>
              </a:rPr>
              <a:t>   </a:t>
            </a:r>
            <a:r>
              <a:rPr lang="en-US" altLang="zh-CN" sz="2400" spc="65" dirty="0">
                <a:latin typeface="Tahoma" panose="020B0604030504040204" charset="0"/>
                <a:ea typeface="Tahoma" panose="020B0604030504040204" charset="0"/>
                <a:cs typeface="Tahoma" panose="020B0604030504040204" charset="0"/>
              </a:rPr>
              <a:t>e.g.,</a:t>
            </a:r>
          </a:p>
          <a:p>
            <a:pPr marL="12700" marR="1741170">
              <a:spcBef>
                <a:spcPts val="100"/>
              </a:spcBef>
              <a:tabLst>
                <a:tab pos="354965" algn="l"/>
                <a:tab pos="355600" algn="l"/>
              </a:tabLst>
            </a:pPr>
            <a:endParaRPr lang="en-US" altLang="zh-CN" sz="2000" i="1" spc="65" dirty="0">
              <a:latin typeface="Tahoma" panose="020B0604030504040204" charset="0"/>
              <a:ea typeface="Tahoma" panose="020B0604030504040204" charset="0"/>
              <a:cs typeface="Tahoma" panose="020B0604030504040204" charset="0"/>
            </a:endParaRPr>
          </a:p>
          <a:p>
            <a:pPr marL="355600" marR="1741170" indent="-342900">
              <a:spcBef>
                <a:spcPts val="100"/>
              </a:spcBef>
              <a:buFont typeface="Tahoma" panose="020B0604030504040204" charset="0"/>
              <a:buChar char=""/>
              <a:tabLst>
                <a:tab pos="354965" algn="l"/>
                <a:tab pos="355600" algn="l"/>
              </a:tabLst>
            </a:pPr>
            <a:endParaRPr lang="en-US" altLang="zh-CN" sz="2000" spc="65" dirty="0">
              <a:latin typeface="Tahoma" panose="020B0604030504040204" charset="0"/>
              <a:ea typeface="Tahoma" panose="020B0604030504040204" charset="0"/>
              <a:cs typeface="Tahoma" panose="020B0604030504040204" charset="0"/>
            </a:endParaRPr>
          </a:p>
          <a:p>
            <a:pPr marL="12700" marR="1741170">
              <a:spcBef>
                <a:spcPts val="100"/>
              </a:spcBef>
              <a:tabLst>
                <a:tab pos="354965" algn="l"/>
                <a:tab pos="355600" algn="l"/>
              </a:tabLst>
            </a:pPr>
            <a:endParaRPr lang="en-US" sz="2000" spc="65" dirty="0">
              <a:latin typeface="Tahoma" panose="020B0604030504040204"/>
              <a:ea typeface="Tahoma" panose="020B0604030504040204" charset="0"/>
              <a:cs typeface="Tahoma" panose="020B0604030504040204"/>
            </a:endParaRPr>
          </a:p>
          <a:p>
            <a:pPr marL="355600" marR="1741170" indent="-342900">
              <a:spcBef>
                <a:spcPts val="100"/>
              </a:spcBef>
              <a:buFont typeface="Tahoma" panose="020B0604030504040204" charset="0"/>
              <a:buChar char=""/>
              <a:tabLst>
                <a:tab pos="354965" algn="l"/>
                <a:tab pos="355600" algn="l"/>
              </a:tabLst>
            </a:pPr>
            <a:endParaRPr lang="en-US" sz="2000" spc="65" dirty="0">
              <a:latin typeface="Tahoma" panose="020B0604030504040204"/>
              <a:ea typeface="Tahoma" panose="020B0604030504040204" charset="0"/>
              <a:cs typeface="Tahoma" panose="020B0604030504040204"/>
            </a:endParaRPr>
          </a:p>
        </p:txBody>
      </p:sp>
      <p:sp>
        <p:nvSpPr>
          <p:cNvPr id="7" name="object 5"/>
          <p:cNvSpPr txBox="1">
            <a:spLocks noGrp="1"/>
          </p:cNvSpPr>
          <p:nvPr>
            <p:ph type="title"/>
          </p:nvPr>
        </p:nvSpPr>
        <p:spPr>
          <a:xfrm>
            <a:off x="1963286" y="544004"/>
            <a:ext cx="9161913"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Measuring</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the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Internal</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Reference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Point</a:t>
            </a:r>
            <a:r>
              <a:rPr lang="zh-CN" altLang="en-US" sz="2800" b="1" spc="-15" dirty="0">
                <a:solidFill>
                  <a:schemeClr val="tx1">
                    <a:lumMod val="75000"/>
                    <a:lumOff val="25000"/>
                  </a:schemeClr>
                </a:solidFill>
                <a:latin typeface="+mn-lt"/>
              </a:rPr>
              <a:t> </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(Typical</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Expenditures)</a:t>
            </a:r>
            <a:endParaRPr lang="en-US" sz="2800" b="1" dirty="0">
              <a:solidFill>
                <a:schemeClr val="tx1">
                  <a:lumMod val="75000"/>
                  <a:lumOff val="25000"/>
                </a:schemeClr>
              </a:solidFill>
              <a:latin typeface="+mn-lt"/>
            </a:endParaRPr>
          </a:p>
        </p:txBody>
      </p:sp>
      <p:sp>
        <p:nvSpPr>
          <p:cNvPr id="3" name="TextBox 2">
            <a:extLst>
              <a:ext uri="{FF2B5EF4-FFF2-40B4-BE49-F238E27FC236}">
                <a16:creationId xmlns:a16="http://schemas.microsoft.com/office/drawing/2014/main" id="{E92529E8-56F3-455B-4A91-3C6BBF617230}"/>
              </a:ext>
            </a:extLst>
          </p:cNvPr>
          <p:cNvSpPr txBox="1"/>
          <p:nvPr/>
        </p:nvSpPr>
        <p:spPr>
          <a:xfrm>
            <a:off x="5791200" y="6400800"/>
            <a:ext cx="1981200" cy="369332"/>
          </a:xfrm>
          <a:prstGeom prst="rect">
            <a:avLst/>
          </a:prstGeom>
          <a:solidFill>
            <a:schemeClr val="bg1"/>
          </a:solidFill>
        </p:spPr>
        <p:txBody>
          <a:bodyPr wrap="square" rtlCol="0">
            <a:spAutoFit/>
          </a:bodyPr>
          <a:lstStyle/>
          <a:p>
            <a:r>
              <a:rPr lang="en-US" dirty="0"/>
              <a:t>price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cs typeface="Tahoma" panose="020B0604030504040204"/>
              </a:rPr>
              <a:t>6</a:t>
            </a:r>
            <a:endParaRPr sz="1200" dirty="0">
              <a:ea typeface="Tahoma" panose="020B0604030504040204" charset="0"/>
              <a:cs typeface="Tahoma" panose="020B0604030504040204"/>
            </a:endParaRPr>
          </a:p>
        </p:txBody>
      </p:sp>
      <p:sp>
        <p:nvSpPr>
          <p:cNvPr id="10" name="Rounded Rectangle 9"/>
          <p:cNvSpPr/>
          <p:nvPr/>
        </p:nvSpPr>
        <p:spPr>
          <a:xfrm>
            <a:off x="1600200" y="1000589"/>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1</a:t>
            </a:r>
            <a:r>
              <a:rPr lang="en-US" altLang="zh-CN" sz="2400" dirty="0">
                <a:solidFill>
                  <a:schemeClr val="tx1">
                    <a:lumMod val="75000"/>
                    <a:lumOff val="25000"/>
                  </a:schemeClr>
                </a:solidFill>
                <a:cs typeface="Tahoma" panose="020B0604030504040204" charset="0"/>
              </a:rPr>
              <a:t>a</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2" name="Rounded Rectangle 11"/>
          <p:cNvSpPr/>
          <p:nvPr/>
        </p:nvSpPr>
        <p:spPr>
          <a:xfrm>
            <a:off x="1600200" y="1805530"/>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cs typeface="Tahoma" panose="020B0604030504040204" charset="0"/>
              </a:rPr>
              <a:t>1b</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4" name="Rounded Rectangle 13"/>
          <p:cNvSpPr/>
          <p:nvPr/>
        </p:nvSpPr>
        <p:spPr>
          <a:xfrm>
            <a:off x="1615440" y="2597762"/>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cs typeface="Tahoma" panose="020B0604030504040204" charset="0"/>
              </a:rPr>
              <a:t>2</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8" name="object 5"/>
          <p:cNvSpPr txBox="1">
            <a:spLocks noGrp="1"/>
          </p:cNvSpPr>
          <p:nvPr>
            <p:ph type="title"/>
          </p:nvPr>
        </p:nvSpPr>
        <p:spPr>
          <a:xfrm>
            <a:off x="4419600" y="544567"/>
            <a:ext cx="4114800" cy="456022"/>
          </a:xfrm>
          <a:prstGeom prst="rect">
            <a:avLst/>
          </a:prstGeom>
        </p:spPr>
        <p:txBody>
          <a:bodyPr vert="horz" wrap="square" lIns="0" tIns="12700" rIns="0" bIns="0" rtlCol="0">
            <a:spAutoFit/>
          </a:bodyPr>
          <a:lstStyle/>
          <a:p>
            <a:pPr marL="12700">
              <a:spcBef>
                <a:spcPts val="100"/>
              </a:spcBef>
            </a:pPr>
            <a:r>
              <a:rPr lang="en-US" altLang="zh-CN" sz="3200" b="1" spc="-15" dirty="0">
                <a:solidFill>
                  <a:schemeClr val="tx1">
                    <a:lumMod val="75000"/>
                    <a:lumOff val="25000"/>
                  </a:schemeClr>
                </a:solidFill>
                <a:latin typeface="+mn-lt"/>
              </a:rPr>
              <a:t>Empirical</a:t>
            </a:r>
            <a:r>
              <a:rPr lang="zh-CN" altLang="en-US" sz="3200" b="1" spc="-15" dirty="0">
                <a:solidFill>
                  <a:schemeClr val="tx1">
                    <a:lumMod val="75000"/>
                    <a:lumOff val="25000"/>
                  </a:schemeClr>
                </a:solidFill>
                <a:latin typeface="+mn-lt"/>
              </a:rPr>
              <a:t> </a:t>
            </a:r>
            <a:r>
              <a:rPr lang="en-US" altLang="zh-CN" sz="3200" b="1" spc="-15" dirty="0">
                <a:solidFill>
                  <a:schemeClr val="tx1">
                    <a:lumMod val="75000"/>
                    <a:lumOff val="25000"/>
                  </a:schemeClr>
                </a:solidFill>
                <a:latin typeface="+mn-lt"/>
              </a:rPr>
              <a:t>Overview</a:t>
            </a:r>
            <a:endParaRPr lang="en-US" sz="3200" b="1" dirty="0">
              <a:solidFill>
                <a:schemeClr val="tx1">
                  <a:lumMod val="75000"/>
                  <a:lumOff val="25000"/>
                </a:schemeClr>
              </a:solidFill>
              <a:latin typeface="+mn-lt"/>
            </a:endParaRPr>
          </a:p>
        </p:txBody>
      </p:sp>
      <p:pic>
        <p:nvPicPr>
          <p:cNvPr id="20" name="Picture 19"/>
          <p:cNvPicPr>
            <a:picLocks noChangeAspect="1"/>
          </p:cNvPicPr>
          <p:nvPr/>
        </p:nvPicPr>
        <p:blipFill>
          <a:blip r:embed="rId3"/>
          <a:stretch>
            <a:fillRect/>
          </a:stretch>
        </p:blipFill>
        <p:spPr>
          <a:xfrm>
            <a:off x="8534400" y="168221"/>
            <a:ext cx="1215725" cy="1203747"/>
          </a:xfrm>
          <a:prstGeom prst="rect">
            <a:avLst/>
          </a:prstGeom>
        </p:spPr>
      </p:pic>
      <p:sp>
        <p:nvSpPr>
          <p:cNvPr id="23" name="Rectangle 22"/>
          <p:cNvSpPr/>
          <p:nvPr/>
        </p:nvSpPr>
        <p:spPr>
          <a:xfrm>
            <a:off x="3482872" y="1522369"/>
            <a:ext cx="6287397" cy="434414"/>
          </a:xfrm>
          <a:prstGeom prst="rect">
            <a:avLst/>
          </a:prstGeom>
        </p:spPr>
        <p:txBody>
          <a:bodyPr wrap="squar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Basic</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Effect</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4" name="Rectangle 23"/>
          <p:cNvSpPr/>
          <p:nvPr/>
        </p:nvSpPr>
        <p:spPr>
          <a:xfrm>
            <a:off x="3516600" y="2686589"/>
            <a:ext cx="6287397" cy="434414"/>
          </a:xfrm>
          <a:prstGeom prst="rect">
            <a:avLst/>
          </a:prstGeom>
        </p:spPr>
        <p:txBody>
          <a:bodyPr wrap="squar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Manipulating</a:t>
            </a:r>
            <a:r>
              <a:rPr lang="zh-CN" altLang="en-US" sz="2400" dirty="0">
                <a:solidFill>
                  <a:schemeClr val="tx1">
                    <a:lumMod val="75000"/>
                    <a:lumOff val="25000"/>
                  </a:schemeClr>
                </a:solidFill>
                <a:cs typeface="Tahoma" panose="020B0604030504040204" charset="0"/>
              </a:rPr>
              <a:t> </a:t>
            </a:r>
            <a:r>
              <a:rPr lang="en-CA" altLang="zh-CN" sz="2400" dirty="0">
                <a:solidFill>
                  <a:schemeClr val="tx1">
                    <a:lumMod val="75000"/>
                    <a:lumOff val="25000"/>
                  </a:schemeClr>
                </a:solidFill>
                <a:cs typeface="Tahoma" panose="020B0604030504040204" charset="0"/>
              </a:rPr>
              <a:t>the Reference Point: </a:t>
            </a:r>
            <a:r>
              <a:rPr lang="en-US" altLang="zh-CN" sz="2400" dirty="0">
                <a:solidFill>
                  <a:schemeClr val="tx1">
                    <a:lumMod val="75000"/>
                    <a:lumOff val="25000"/>
                  </a:schemeClr>
                </a:solidFill>
                <a:cs typeface="Tahoma" panose="020B0604030504040204" charset="0"/>
              </a:rPr>
              <a:t>Cutoffs</a:t>
            </a:r>
            <a:r>
              <a:rPr lang="zh-CN" altLang="en-US" sz="2400" dirty="0">
                <a:solidFill>
                  <a:schemeClr val="tx1">
                    <a:lumMod val="75000"/>
                    <a:lumOff val="25000"/>
                  </a:schemeClr>
                </a:solidFill>
                <a:cs typeface="Tahoma" panose="020B0604030504040204" charset="0"/>
              </a:rPr>
              <a:t> </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5" name="Rounded Rectangle 24"/>
          <p:cNvSpPr/>
          <p:nvPr/>
        </p:nvSpPr>
        <p:spPr>
          <a:xfrm>
            <a:off x="1615440" y="3413884"/>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cs typeface="Tahoma" panose="020B0604030504040204" charset="0"/>
              </a:rPr>
              <a:t>3</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6" name="Rectangle 15"/>
          <p:cNvSpPr/>
          <p:nvPr/>
        </p:nvSpPr>
        <p:spPr>
          <a:xfrm>
            <a:off x="3535338" y="5094565"/>
            <a:ext cx="7810728" cy="434414"/>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Attenuating</a:t>
            </a:r>
            <a:r>
              <a:rPr lang="en-CA" altLang="zh-CN" sz="2400" dirty="0">
                <a:solidFill>
                  <a:schemeClr val="tx1">
                    <a:lumMod val="75000"/>
                    <a:lumOff val="25000"/>
                  </a:schemeClr>
                </a:solidFill>
                <a:cs typeface="Tahoma" panose="020B0604030504040204" charset="0"/>
              </a:rPr>
              <a:t> the Reference </a:t>
            </a:r>
            <a:r>
              <a:rPr lang="en-US" altLang="zh-CN" sz="2400" dirty="0">
                <a:solidFill>
                  <a:schemeClr val="tx1">
                    <a:lumMod val="75000"/>
                    <a:lumOff val="25000"/>
                  </a:schemeClr>
                </a:solidFill>
                <a:cs typeface="Tahoma" panose="020B0604030504040204" charset="0"/>
              </a:rPr>
              <a:t>Effect</a:t>
            </a:r>
            <a:r>
              <a:rPr lang="en-CA" altLang="zh-CN" sz="2400" dirty="0">
                <a:solidFill>
                  <a:schemeClr val="tx1">
                    <a:lumMod val="75000"/>
                    <a:lumOff val="25000"/>
                  </a:schemeClr>
                </a:solidFill>
                <a:cs typeface="Tahoma" panose="020B0604030504040204" charset="0"/>
              </a:rPr>
              <a:t>:</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Percentage</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Discount</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7" name="Rounded Rectangle 16">
            <a:extLst>
              <a:ext uri="{FF2B5EF4-FFF2-40B4-BE49-F238E27FC236}">
                <a16:creationId xmlns:a16="http://schemas.microsoft.com/office/drawing/2014/main" id="{9ADB981B-7CF5-BA4F-8FE1-1F9531A9953C}"/>
              </a:ext>
            </a:extLst>
          </p:cNvPr>
          <p:cNvSpPr/>
          <p:nvPr/>
        </p:nvSpPr>
        <p:spPr>
          <a:xfrm>
            <a:off x="1615440" y="4209811"/>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bg2">
                    <a:lumMod val="75000"/>
                  </a:schemeClr>
                </a:solidFill>
                <a:ea typeface="Tahoma" panose="020B0604030504040204" charset="0"/>
                <a:cs typeface="Tahoma" panose="020B0604030504040204" charset="0"/>
              </a:rPr>
              <a:t>Study </a:t>
            </a:r>
            <a:r>
              <a:rPr lang="en-US" altLang="zh-CN" sz="2400" dirty="0">
                <a:solidFill>
                  <a:schemeClr val="bg2">
                    <a:lumMod val="75000"/>
                  </a:schemeClr>
                </a:solidFill>
                <a:ea typeface="Tahoma" panose="020B0604030504040204" charset="0"/>
                <a:cs typeface="Tahoma" panose="020B0604030504040204" charset="0"/>
              </a:rPr>
              <a:t>4</a:t>
            </a:r>
            <a:endParaRPr lang="en-GB" sz="2400" dirty="0">
              <a:solidFill>
                <a:schemeClr val="bg2">
                  <a:lumMod val="75000"/>
                </a:schemeClr>
              </a:solidFill>
              <a:ea typeface="Tahoma" panose="020B0604030504040204" charset="0"/>
              <a:cs typeface="Tahoma" panose="020B0604030504040204" charset="0"/>
            </a:endParaRPr>
          </a:p>
        </p:txBody>
      </p:sp>
      <p:sp>
        <p:nvSpPr>
          <p:cNvPr id="21" name="Rectangle 20">
            <a:extLst>
              <a:ext uri="{FF2B5EF4-FFF2-40B4-BE49-F238E27FC236}">
                <a16:creationId xmlns:a16="http://schemas.microsoft.com/office/drawing/2014/main" id="{23F896D9-1E73-B54F-AFA6-61D57B60BEF2}"/>
              </a:ext>
            </a:extLst>
          </p:cNvPr>
          <p:cNvSpPr/>
          <p:nvPr/>
        </p:nvSpPr>
        <p:spPr>
          <a:xfrm>
            <a:off x="3516600" y="5890492"/>
            <a:ext cx="7629333" cy="434414"/>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Attenuating</a:t>
            </a:r>
            <a:r>
              <a:rPr lang="en-CA" altLang="zh-CN" sz="2400" dirty="0">
                <a:solidFill>
                  <a:schemeClr val="tx1">
                    <a:lumMod val="75000"/>
                    <a:lumOff val="25000"/>
                  </a:schemeClr>
                </a:solidFill>
                <a:cs typeface="Tahoma" panose="020B0604030504040204" charset="0"/>
              </a:rPr>
              <a:t> the Reference </a:t>
            </a:r>
            <a:r>
              <a:rPr lang="en-US" altLang="zh-CN" sz="2400" dirty="0">
                <a:solidFill>
                  <a:schemeClr val="tx1">
                    <a:lumMod val="75000"/>
                    <a:lumOff val="25000"/>
                  </a:schemeClr>
                </a:solidFill>
                <a:cs typeface="Tahoma" panose="020B0604030504040204" charset="0"/>
              </a:rPr>
              <a:t>Effect</a:t>
            </a:r>
            <a:r>
              <a:rPr lang="en-CA" altLang="zh-CN" sz="2400" dirty="0">
                <a:solidFill>
                  <a:schemeClr val="tx1">
                    <a:lumMod val="75000"/>
                    <a:lumOff val="25000"/>
                  </a:schemeClr>
                </a:solidFill>
                <a:cs typeface="Tahoma" panose="020B0604030504040204" charset="0"/>
              </a:rPr>
              <a:t>:</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Category</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Restriction</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2" name="Rounded Rectangle 21">
            <a:extLst>
              <a:ext uri="{FF2B5EF4-FFF2-40B4-BE49-F238E27FC236}">
                <a16:creationId xmlns:a16="http://schemas.microsoft.com/office/drawing/2014/main" id="{E2EA45F1-C56D-024A-86A8-03B8427C0A8A}"/>
              </a:ext>
            </a:extLst>
          </p:cNvPr>
          <p:cNvSpPr/>
          <p:nvPr/>
        </p:nvSpPr>
        <p:spPr>
          <a:xfrm>
            <a:off x="1615440" y="5005738"/>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ea typeface="Tahoma" panose="020B0604030504040204" charset="0"/>
                <a:cs typeface="Tahoma" panose="020B0604030504040204" charset="0"/>
              </a:rPr>
              <a:t>5</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6" name="Rectangle 25">
            <a:extLst>
              <a:ext uri="{FF2B5EF4-FFF2-40B4-BE49-F238E27FC236}">
                <a16:creationId xmlns:a16="http://schemas.microsoft.com/office/drawing/2014/main" id="{FC0727DB-0D25-914B-8580-D6247164B762}"/>
              </a:ext>
            </a:extLst>
          </p:cNvPr>
          <p:cNvSpPr/>
          <p:nvPr/>
        </p:nvSpPr>
        <p:spPr>
          <a:xfrm>
            <a:off x="3535338" y="3489223"/>
            <a:ext cx="8376524" cy="434414"/>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tx1">
                    <a:lumMod val="75000"/>
                    <a:lumOff val="25000"/>
                  </a:schemeClr>
                </a:solidFill>
                <a:cs typeface="Tahoma" panose="020B0604030504040204" charset="0"/>
              </a:rPr>
              <a:t>Smaller</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Restricted</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Discount</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vs.</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Larger</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Unrestricted</a:t>
            </a:r>
            <a:r>
              <a:rPr lang="zh-CN" altLang="en-US" sz="2400"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Discount</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19" name="Rounded Rectangle 18">
            <a:extLst>
              <a:ext uri="{FF2B5EF4-FFF2-40B4-BE49-F238E27FC236}">
                <a16:creationId xmlns:a16="http://schemas.microsoft.com/office/drawing/2014/main" id="{7DD9A9B8-8E68-744D-9072-B3A32ED364FD}"/>
              </a:ext>
            </a:extLst>
          </p:cNvPr>
          <p:cNvSpPr/>
          <p:nvPr/>
        </p:nvSpPr>
        <p:spPr>
          <a:xfrm>
            <a:off x="1615440" y="5801665"/>
            <a:ext cx="1764000" cy="612068"/>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lumMod val="75000"/>
                    <a:lumOff val="25000"/>
                  </a:schemeClr>
                </a:solidFill>
                <a:ea typeface="Tahoma" panose="020B0604030504040204" charset="0"/>
                <a:cs typeface="Tahoma" panose="020B0604030504040204" charset="0"/>
              </a:rPr>
              <a:t>Study </a:t>
            </a:r>
            <a:r>
              <a:rPr lang="en-US" altLang="zh-CN" sz="2400" dirty="0">
                <a:solidFill>
                  <a:schemeClr val="tx1">
                    <a:lumMod val="75000"/>
                    <a:lumOff val="25000"/>
                  </a:schemeClr>
                </a:solidFill>
                <a:ea typeface="Tahoma" panose="020B0604030504040204" charset="0"/>
                <a:cs typeface="Tahoma" panose="020B0604030504040204" charset="0"/>
              </a:rPr>
              <a:t>6</a:t>
            </a:r>
            <a:endParaRPr lang="en-GB" sz="2400" dirty="0">
              <a:solidFill>
                <a:schemeClr val="tx1">
                  <a:lumMod val="75000"/>
                  <a:lumOff val="25000"/>
                </a:schemeClr>
              </a:solidFill>
              <a:ea typeface="Tahoma" panose="020B0604030504040204" charset="0"/>
              <a:cs typeface="Tahoma" panose="020B0604030504040204" charset="0"/>
            </a:endParaRPr>
          </a:p>
        </p:txBody>
      </p:sp>
      <p:sp>
        <p:nvSpPr>
          <p:cNvPr id="27" name="Rectangle 26">
            <a:extLst>
              <a:ext uri="{FF2B5EF4-FFF2-40B4-BE49-F238E27FC236}">
                <a16:creationId xmlns:a16="http://schemas.microsoft.com/office/drawing/2014/main" id="{C2165998-A1EB-C341-B6FB-3BED2FFFFAEE}"/>
              </a:ext>
            </a:extLst>
          </p:cNvPr>
          <p:cNvSpPr/>
          <p:nvPr/>
        </p:nvSpPr>
        <p:spPr>
          <a:xfrm>
            <a:off x="3537521" y="4100753"/>
            <a:ext cx="6250237" cy="806311"/>
          </a:xfrm>
          <a:prstGeom prst="rect">
            <a:avLst/>
          </a:prstGeom>
        </p:spPr>
        <p:txBody>
          <a:bodyPr wrap="none">
            <a:spAutoFit/>
          </a:bodyPr>
          <a:lstStyle/>
          <a:p>
            <a:pPr marL="0" lvl="1" eaLnBrk="0" hangingPunct="0">
              <a:lnSpc>
                <a:spcPts val="2880"/>
              </a:lnSpc>
              <a:buClr>
                <a:srgbClr val="883FA0"/>
              </a:buClr>
              <a:buSzPct val="80000"/>
              <a:defRPr/>
            </a:pPr>
            <a:r>
              <a:rPr lang="en-US" altLang="zh-CN" sz="2400" dirty="0">
                <a:solidFill>
                  <a:schemeClr val="bg2">
                    <a:lumMod val="75000"/>
                  </a:schemeClr>
                </a:solidFill>
                <a:ea typeface="Tahoma" panose="020B0604030504040204" charset="0"/>
                <a:cs typeface="Tahoma" panose="020B0604030504040204" charset="0"/>
              </a:rPr>
              <a:t>Alternative</a:t>
            </a:r>
            <a:r>
              <a:rPr lang="zh-CN" altLang="en-US" sz="2400" dirty="0">
                <a:solidFill>
                  <a:schemeClr val="bg2">
                    <a:lumMod val="75000"/>
                  </a:schemeClr>
                </a:solidFill>
                <a:ea typeface="Tahoma" panose="020B0604030504040204" charset="0"/>
                <a:cs typeface="Tahoma" panose="020B0604030504040204" charset="0"/>
              </a:rPr>
              <a:t> </a:t>
            </a:r>
            <a:r>
              <a:rPr lang="en-US" altLang="zh-CN" sz="2400" dirty="0">
                <a:solidFill>
                  <a:schemeClr val="bg2">
                    <a:lumMod val="75000"/>
                  </a:schemeClr>
                </a:solidFill>
                <a:ea typeface="Tahoma" panose="020B0604030504040204" charset="0"/>
                <a:cs typeface="Tahoma" panose="020B0604030504040204" charset="0"/>
              </a:rPr>
              <a:t>Explanation:</a:t>
            </a:r>
            <a:r>
              <a:rPr lang="zh-CN" altLang="en-US" sz="2400" dirty="0">
                <a:solidFill>
                  <a:schemeClr val="bg2">
                    <a:lumMod val="75000"/>
                  </a:schemeClr>
                </a:solidFill>
                <a:ea typeface="Tahoma" panose="020B0604030504040204" charset="0"/>
                <a:cs typeface="Tahoma" panose="020B0604030504040204" charset="0"/>
              </a:rPr>
              <a:t> </a:t>
            </a:r>
            <a:endParaRPr lang="en-US" altLang="zh-CN" sz="2400" dirty="0">
              <a:solidFill>
                <a:schemeClr val="bg2">
                  <a:lumMod val="75000"/>
                </a:schemeClr>
              </a:solidFill>
              <a:ea typeface="Tahoma" panose="020B0604030504040204" charset="0"/>
              <a:cs typeface="Tahoma" panose="020B0604030504040204" charset="0"/>
            </a:endParaRPr>
          </a:p>
          <a:p>
            <a:pPr marL="0" lvl="1" eaLnBrk="0" hangingPunct="0">
              <a:lnSpc>
                <a:spcPts val="2880"/>
              </a:lnSpc>
              <a:buClr>
                <a:srgbClr val="883FA0"/>
              </a:buClr>
              <a:buSzPct val="80000"/>
              <a:defRPr/>
            </a:pPr>
            <a:r>
              <a:rPr lang="en-US" altLang="zh-CN" sz="2400" dirty="0">
                <a:solidFill>
                  <a:schemeClr val="bg2">
                    <a:lumMod val="75000"/>
                  </a:schemeClr>
                </a:solidFill>
                <a:ea typeface="Tahoma" panose="020B0604030504040204" charset="0"/>
                <a:cs typeface="Tahoma" panose="020B0604030504040204" charset="0"/>
              </a:rPr>
              <a:t>Purchase Preconditions Shift Expected Prices</a:t>
            </a:r>
            <a:endParaRPr lang="en-GB" sz="2400" dirty="0">
              <a:solidFill>
                <a:schemeClr val="bg2">
                  <a:lumMod val="75000"/>
                </a:schemeClr>
              </a:solidFill>
              <a:ea typeface="Tahoma" panose="020B0604030504040204" charset="0"/>
              <a:cs typeface="Tahoma" panose="020B0604030504040204" charset="0"/>
            </a:endParaRPr>
          </a:p>
        </p:txBody>
      </p:sp>
      <p:sp>
        <p:nvSpPr>
          <p:cNvPr id="3" name="TextBox 2">
            <a:extLst>
              <a:ext uri="{FF2B5EF4-FFF2-40B4-BE49-F238E27FC236}">
                <a16:creationId xmlns:a16="http://schemas.microsoft.com/office/drawing/2014/main" id="{7E157B4B-F0A2-0FAA-0932-76C96C13D9FF}"/>
              </a:ext>
            </a:extLst>
          </p:cNvPr>
          <p:cNvSpPr txBox="1"/>
          <p:nvPr/>
        </p:nvSpPr>
        <p:spPr>
          <a:xfrm>
            <a:off x="5715000" y="1651004"/>
            <a:ext cx="64770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Pre-registrations, materials, data, and code: </a:t>
            </a:r>
          </a:p>
          <a:p>
            <a:r>
              <a:rPr lang="en-US" sz="1800" u="sng" dirty="0">
                <a:solidFill>
                  <a:srgbClr val="0563C1"/>
                </a:solidFill>
                <a:effectLst/>
                <a:latin typeface="Arial" panose="020B0604020202020204" pitchFamily="34" charset="0"/>
                <a:ea typeface="DengXian" panose="02010600030101010101" pitchFamily="2" charset="-122"/>
                <a:cs typeface="Arial" panose="020B0604020202020204" pitchFamily="34" charset="0"/>
                <a:hlinkClick r:id="rId4"/>
              </a:rPr>
              <a:t>https://osf.io/wc57a/?view_only=7ffdf67fbde94892957830a1d6a90db2</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10</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943300" y="291188"/>
            <a:ext cx="8406307"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1A</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Basic</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(Controlled</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Experiment)</a:t>
            </a:r>
            <a:endParaRPr lang="en-US" sz="2800" b="1" dirty="0">
              <a:solidFill>
                <a:schemeClr val="tx1">
                  <a:lumMod val="75000"/>
                  <a:lumOff val="25000"/>
                </a:schemeClr>
              </a:solidFill>
              <a:latin typeface="+mn-lt"/>
            </a:endParaRPr>
          </a:p>
        </p:txBody>
      </p:sp>
      <p:sp>
        <p:nvSpPr>
          <p:cNvPr id="6" name="object 6"/>
          <p:cNvSpPr txBox="1"/>
          <p:nvPr/>
        </p:nvSpPr>
        <p:spPr>
          <a:xfrm>
            <a:off x="1943300" y="1219200"/>
            <a:ext cx="9144000" cy="8113118"/>
          </a:xfrm>
          <a:prstGeom prst="rect">
            <a:avLst/>
          </a:prstGeom>
        </p:spPr>
        <p:txBody>
          <a:bodyPr vert="horz" wrap="square" lIns="0" tIns="33655" rIns="0" bIns="0" rtlCol="0">
            <a:spAutoFit/>
          </a:bodyPr>
          <a:lstStyle/>
          <a:p>
            <a:pPr marL="406400" indent="-342900">
              <a:lnSpc>
                <a:spcPct val="150000"/>
              </a:lnSpc>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n = 321 U.S. participants from Prolific</a:t>
            </a: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Participants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evaluated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coupon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for</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electronics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store</a:t>
            </a:r>
          </a:p>
          <a:p>
            <a:pPr marL="406400" indent="-342900">
              <a:lnSpc>
                <a:spcPct val="150000"/>
              </a:lnSpc>
              <a:spcBef>
                <a:spcPts val="265"/>
              </a:spcBef>
              <a:buFont typeface="Arial" panose="020B0604020202020204" pitchFamily="3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Between-participants</a:t>
            </a: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1) Unrestricted: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Save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$20</a:t>
            </a: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2) Restricted: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Save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$20</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on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Purchases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above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$40</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752600" y="199828"/>
            <a:ext cx="9309430" cy="5627823"/>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latin typeface="Tahoma" panose="020B0604030504040204"/>
                <a:cs typeface="Tahoma" panose="020B0604030504040204"/>
              </a:rPr>
              <a:t>DV:</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Deal</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Evaluation</a:t>
            </a: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“To</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what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extent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do</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you</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think</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this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offer</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is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good</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deal?”</a:t>
            </a:r>
            <a:r>
              <a:rPr lang="zh-CN" altLang="en-US" sz="2800" spc="30" dirty="0">
                <a:solidFill>
                  <a:schemeClr val="tx1">
                    <a:lumMod val="75000"/>
                    <a:lumOff val="25000"/>
                  </a:schemeClr>
                </a:solidFill>
                <a:latin typeface="Tahoma" panose="020B0604030504040204"/>
                <a:cs typeface="Tahoma" panose="020B0604030504040204"/>
              </a:rPr>
              <a:t> </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not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all,</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7</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very</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much)</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2133600" y="2667000"/>
            <a:ext cx="8070177" cy="603235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5.17</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6.06</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1.30</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.97</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F7F9-C6C0-6FDF-A43C-E921441F4A0F}"/>
              </a:ext>
            </a:extLst>
          </p:cNvPr>
          <p:cNvSpPr>
            <a:spLocks noGrp="1"/>
          </p:cNvSpPr>
          <p:nvPr>
            <p:ph type="title"/>
          </p:nvPr>
        </p:nvSpPr>
        <p:spPr/>
        <p:txBody>
          <a:bodyPr/>
          <a:lstStyle/>
          <a:p>
            <a:r>
              <a:rPr lang="en-US" dirty="0"/>
              <a:t>Two papers in one talk. Folly? </a:t>
            </a:r>
          </a:p>
        </p:txBody>
      </p:sp>
      <p:sp>
        <p:nvSpPr>
          <p:cNvPr id="3" name="Content Placeholder 2">
            <a:extLst>
              <a:ext uri="{FF2B5EF4-FFF2-40B4-BE49-F238E27FC236}">
                <a16:creationId xmlns:a16="http://schemas.microsoft.com/office/drawing/2014/main" id="{52C31FF6-E1EE-DD57-8E37-B4F15EC8B76C}"/>
              </a:ext>
            </a:extLst>
          </p:cNvPr>
          <p:cNvSpPr>
            <a:spLocks noGrp="1"/>
          </p:cNvSpPr>
          <p:nvPr>
            <p:ph idx="1"/>
          </p:nvPr>
        </p:nvSpPr>
        <p:spPr/>
        <p:txBody>
          <a:bodyPr/>
          <a:lstStyle/>
          <a:p>
            <a:pPr marL="914400" indent="-914400">
              <a:buNone/>
            </a:pPr>
            <a:r>
              <a:rPr lang="en-US" dirty="0"/>
              <a:t>Du, G. &amp; Hardisty, D. J. (2024). When Do Purchase Precondition Promotions Work? The Role of External Reference Points. </a:t>
            </a:r>
            <a:r>
              <a:rPr lang="en-US" i="1" dirty="0"/>
              <a:t>Working paper</a:t>
            </a:r>
            <a:r>
              <a:rPr lang="en-US" dirty="0"/>
              <a:t>.  </a:t>
            </a:r>
          </a:p>
          <a:p>
            <a:pPr marL="914400" indent="-914400">
              <a:buNone/>
            </a:pPr>
            <a:endParaRPr lang="en-US" dirty="0"/>
          </a:p>
          <a:p>
            <a:pPr marL="914400" indent="-914400">
              <a:buNone/>
            </a:pPr>
            <a:r>
              <a:rPr lang="en-US" dirty="0"/>
              <a:t>Yi, S., Hardisty, D. J., Griffin, D. W., &amp; Allard, T. (2024). The Price That Binds: Perceived Fairness and the Effectiveness of Restricted Price Promotions. </a:t>
            </a:r>
            <a:r>
              <a:rPr lang="en-US" i="1" dirty="0"/>
              <a:t>Working paper</a:t>
            </a:r>
            <a:r>
              <a:rPr lang="en-US" dirty="0"/>
              <a:t>. </a:t>
            </a:r>
          </a:p>
        </p:txBody>
      </p:sp>
    </p:spTree>
    <p:extLst>
      <p:ext uri="{BB962C8B-B14F-4D97-AF65-F5344CB8AC3E}">
        <p14:creationId xmlns:p14="http://schemas.microsoft.com/office/powerpoint/2010/main" val="3390657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8</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943300" y="510905"/>
            <a:ext cx="8406307"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1B</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Basic</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(Facebook Ads)</a:t>
            </a:r>
            <a:endParaRPr lang="en-US" sz="2800" b="1" dirty="0">
              <a:solidFill>
                <a:schemeClr val="tx1">
                  <a:lumMod val="75000"/>
                  <a:lumOff val="25000"/>
                </a:schemeClr>
              </a:solidFill>
              <a:latin typeface="+mn-lt"/>
            </a:endParaRPr>
          </a:p>
        </p:txBody>
      </p:sp>
      <p:pic>
        <p:nvPicPr>
          <p:cNvPr id="14" name="Picture 13"/>
          <p:cNvPicPr>
            <a:picLocks noChangeAspect="1"/>
          </p:cNvPicPr>
          <p:nvPr/>
        </p:nvPicPr>
        <p:blipFill>
          <a:blip r:embed="rId3"/>
          <a:stretch>
            <a:fillRect/>
          </a:stretch>
        </p:blipFill>
        <p:spPr>
          <a:xfrm>
            <a:off x="6477000" y="1534001"/>
            <a:ext cx="3134409" cy="5048048"/>
          </a:xfrm>
          <a:prstGeom prst="rect">
            <a:avLst/>
          </a:prstGeom>
        </p:spPr>
      </p:pic>
      <p:pic>
        <p:nvPicPr>
          <p:cNvPr id="16" name="Picture 15"/>
          <p:cNvPicPr>
            <a:picLocks noChangeAspect="1"/>
          </p:cNvPicPr>
          <p:nvPr/>
        </p:nvPicPr>
        <p:blipFill>
          <a:blip r:embed="rId4"/>
          <a:stretch>
            <a:fillRect/>
          </a:stretch>
        </p:blipFill>
        <p:spPr>
          <a:xfrm>
            <a:off x="2743200" y="1534001"/>
            <a:ext cx="3124200" cy="504804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9</a:t>
            </a:r>
            <a:endParaRPr sz="1200" dirty="0">
              <a:latin typeface="Tahoma" panose="020B0604030504040204"/>
              <a:ea typeface="Tahoma" panose="020B0604030504040204" charset="0"/>
              <a:cs typeface="Tahoma" panose="020B0604030504040204"/>
            </a:endParaRPr>
          </a:p>
        </p:txBody>
      </p:sp>
      <p:pic>
        <p:nvPicPr>
          <p:cNvPr id="14" name="Picture 13"/>
          <p:cNvPicPr>
            <a:picLocks noChangeAspect="1"/>
          </p:cNvPicPr>
          <p:nvPr/>
        </p:nvPicPr>
        <p:blipFill>
          <a:blip r:embed="rId3"/>
          <a:stretch>
            <a:fillRect/>
          </a:stretch>
        </p:blipFill>
        <p:spPr>
          <a:xfrm>
            <a:off x="7086600" y="451670"/>
            <a:ext cx="2397990" cy="3862026"/>
          </a:xfrm>
          <a:prstGeom prst="rect">
            <a:avLst/>
          </a:prstGeom>
        </p:spPr>
      </p:pic>
      <p:pic>
        <p:nvPicPr>
          <p:cNvPr id="16" name="Picture 15"/>
          <p:cNvPicPr>
            <a:picLocks noChangeAspect="1"/>
          </p:cNvPicPr>
          <p:nvPr/>
        </p:nvPicPr>
        <p:blipFill>
          <a:blip r:embed="rId4"/>
          <a:stretch>
            <a:fillRect/>
          </a:stretch>
        </p:blipFill>
        <p:spPr>
          <a:xfrm>
            <a:off x="2514600" y="421965"/>
            <a:ext cx="2408563" cy="3891731"/>
          </a:xfrm>
          <a:prstGeom prst="rect">
            <a:avLst/>
          </a:prstGeom>
        </p:spPr>
      </p:pic>
      <p:sp>
        <p:nvSpPr>
          <p:cNvPr id="7" name="object 6"/>
          <p:cNvSpPr txBox="1"/>
          <p:nvPr/>
        </p:nvSpPr>
        <p:spPr>
          <a:xfrm>
            <a:off x="2060911" y="4533655"/>
            <a:ext cx="8070177" cy="3335400"/>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latin typeface="Tahoma" panose="020B0604030504040204"/>
                <a:cs typeface="Tahoma" panose="020B0604030504040204"/>
              </a:rPr>
              <a:t>CTR</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0.88%</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 CTR</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1.13%</a:t>
            </a:r>
          </a:p>
          <a:p>
            <a:pPr marL="63500" algn="ctr">
              <a:spcBef>
                <a:spcPts val="265"/>
              </a:spcBef>
              <a:tabLst>
                <a:tab pos="405765" algn="l"/>
                <a:tab pos="406400" algn="l"/>
              </a:tabLst>
            </a:pPr>
            <a:r>
              <a:rPr lang="en-US" altLang="zh-CN" sz="2800" b="1" i="1" spc="30" dirty="0">
                <a:solidFill>
                  <a:schemeClr val="tx1">
                    <a:lumMod val="75000"/>
                    <a:lumOff val="25000"/>
                  </a:schemeClr>
                </a:solidFill>
                <a:latin typeface="Tahoma" panose="020B0604030504040204"/>
                <a:cs typeface="Tahoma" panose="020B0604030504040204"/>
              </a:rPr>
              <a:t>p</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&lt;</a:t>
            </a:r>
            <a:r>
              <a:rPr lang="zh-CN" altLang="en-US" sz="2800" b="1" spc="30" dirty="0">
                <a:solidFill>
                  <a:schemeClr val="tx1">
                    <a:lumMod val="75000"/>
                    <a:lumOff val="25000"/>
                  </a:schemeClr>
                </a:solidFill>
                <a:latin typeface="Tahoma" panose="020B0604030504040204"/>
                <a:cs typeface="Tahoma" panose="020B0604030504040204"/>
              </a:rPr>
              <a:t> </a:t>
            </a:r>
            <a:r>
              <a:rPr lang="en-US" altLang="zh-CN" sz="2800" b="1" spc="30" dirty="0">
                <a:solidFill>
                  <a:schemeClr val="tx1">
                    <a:lumMod val="75000"/>
                    <a:lumOff val="25000"/>
                  </a:schemeClr>
                </a:solidFill>
                <a:latin typeface="Tahoma" panose="020B0604030504040204"/>
                <a:cs typeface="Tahoma" panose="020B0604030504040204"/>
              </a:rPr>
              <a:t>.001</a:t>
            </a:r>
          </a:p>
          <a:p>
            <a:pPr marL="63500" algn="ctr">
              <a:lnSpc>
                <a:spcPct val="150000"/>
              </a:lnSpc>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
        <p:nvSpPr>
          <p:cNvPr id="3" name="TextBox 2">
            <a:extLst>
              <a:ext uri="{FF2B5EF4-FFF2-40B4-BE49-F238E27FC236}">
                <a16:creationId xmlns:a16="http://schemas.microsoft.com/office/drawing/2014/main" id="{4835DE07-D457-B834-0F2B-5F4B4D255EF5}"/>
              </a:ext>
            </a:extLst>
          </p:cNvPr>
          <p:cNvSpPr txBox="1"/>
          <p:nvPr/>
        </p:nvSpPr>
        <p:spPr>
          <a:xfrm>
            <a:off x="152400" y="5911224"/>
            <a:ext cx="11658600" cy="923330"/>
          </a:xfrm>
          <a:prstGeom prst="rect">
            <a:avLst/>
          </a:prstGeom>
          <a:noFill/>
        </p:spPr>
        <p:txBody>
          <a:bodyPr wrap="square" rtlCol="0">
            <a:spAutoFit/>
          </a:bodyPr>
          <a:lstStyle/>
          <a:p>
            <a:r>
              <a:rPr lang="en-US" dirty="0"/>
              <a:t>But note: Platform AB Tests are </a:t>
            </a:r>
            <a:r>
              <a:rPr lang="en-US" i="1" dirty="0"/>
              <a:t>NOT</a:t>
            </a:r>
            <a:r>
              <a:rPr lang="en-US" dirty="0"/>
              <a:t> randomized controlled trials</a:t>
            </a:r>
          </a:p>
          <a:p>
            <a:r>
              <a:rPr lang="en-US" dirty="0" err="1"/>
              <a:t>Cornil</a:t>
            </a:r>
            <a:r>
              <a:rPr lang="en-US" dirty="0"/>
              <a:t>, Y., </a:t>
            </a:r>
            <a:r>
              <a:rPr lang="en-US" dirty="0" err="1"/>
              <a:t>Boegershausen</a:t>
            </a:r>
            <a:r>
              <a:rPr lang="en-US" dirty="0"/>
              <a:t>, J., Yi, S., &amp; Hardisty, D. J. (2024). Testing the Digital Frontier: Validity Trade-offs in Platform AB Testing. </a:t>
            </a:r>
            <a:r>
              <a:rPr lang="en-US" i="1" dirty="0"/>
              <a:t>Working paper</a:t>
            </a:r>
            <a:r>
              <a:rPr lang="en-US"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12</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676400" y="276230"/>
            <a:ext cx="9253339"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2</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Manipulating the Reference Point-Cutoff </a:t>
            </a:r>
            <a:endParaRPr lang="en-US" sz="2800" b="1" dirty="0">
              <a:solidFill>
                <a:schemeClr val="tx1">
                  <a:lumMod val="75000"/>
                  <a:lumOff val="25000"/>
                </a:schemeClr>
              </a:solidFill>
              <a:latin typeface="+mn-lt"/>
            </a:endParaRPr>
          </a:p>
        </p:txBody>
      </p:sp>
      <p:sp>
        <p:nvSpPr>
          <p:cNvPr id="6" name="object 6"/>
          <p:cNvSpPr txBox="1"/>
          <p:nvPr/>
        </p:nvSpPr>
        <p:spPr>
          <a:xfrm>
            <a:off x="1981200" y="1282805"/>
            <a:ext cx="9940996" cy="7974619"/>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 = 314</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UBC</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students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Imagine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find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flyer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supermarket</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Between-participants</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Unrestricted:</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“$5 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promotion</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2)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cutoff——below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$15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endParaRPr lang="en-US" altLang="zh-CN" sz="2400" b="1"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3)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High cutoff——above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$45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1037711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12</a:t>
            </a:r>
            <a:endParaRPr sz="1200" dirty="0">
              <a:latin typeface="Tahoma" panose="020B0604030504040204"/>
              <a:ea typeface="Tahoma" panose="020B0604030504040204" charset="0"/>
              <a:cs typeface="Tahoma" panose="020B0604030504040204"/>
            </a:endParaRPr>
          </a:p>
        </p:txBody>
      </p:sp>
      <p:sp>
        <p:nvSpPr>
          <p:cNvPr id="5" name="object 5"/>
          <p:cNvSpPr txBox="1">
            <a:spLocks noGrp="1"/>
          </p:cNvSpPr>
          <p:nvPr>
            <p:ph type="title"/>
          </p:nvPr>
        </p:nvSpPr>
        <p:spPr>
          <a:xfrm>
            <a:off x="1676400" y="276230"/>
            <a:ext cx="9253339"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2</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Manipulating the Reference Point-Cutoff </a:t>
            </a:r>
            <a:endParaRPr lang="en-US" sz="2800" b="1" dirty="0">
              <a:solidFill>
                <a:schemeClr val="tx1">
                  <a:lumMod val="75000"/>
                  <a:lumOff val="25000"/>
                </a:schemeClr>
              </a:solidFill>
              <a:latin typeface="+mn-lt"/>
            </a:endParaRPr>
          </a:p>
        </p:txBody>
      </p:sp>
      <p:sp>
        <p:nvSpPr>
          <p:cNvPr id="6" name="object 6"/>
          <p:cNvSpPr txBox="1"/>
          <p:nvPr/>
        </p:nvSpPr>
        <p:spPr>
          <a:xfrm>
            <a:off x="1981200" y="1282805"/>
            <a:ext cx="9940996" cy="7974619"/>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 = 314</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UBC</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students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Imagine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find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flyer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supermarket</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Between-participants</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Unrestricted: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IRP = $30</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“$5 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promotion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b="1" i="1" spc="30" dirty="0">
                <a:solidFill>
                  <a:schemeClr val="tx1">
                    <a:lumMod val="75000"/>
                    <a:lumOff val="25000"/>
                  </a:schemeClr>
                </a:solidFill>
                <a:latin typeface="Tahoma" panose="020B0604030504040204"/>
                <a:cs typeface="Tahoma" panose="020B0604030504040204"/>
              </a:rPr>
              <a:t>Feels like 17</a:t>
            </a:r>
            <a:r>
              <a:rPr lang="en-US" altLang="zh-CN" sz="2400" b="1" i="1" spc="30" dirty="0">
                <a:solidFill>
                  <a:schemeClr val="tx1">
                    <a:lumMod val="75000"/>
                    <a:lumOff val="25000"/>
                  </a:schemeClr>
                </a:solidFill>
                <a:cs typeface="Tahoma" panose="020B0604030504040204"/>
              </a:rPr>
              <a:t>%</a:t>
            </a:r>
            <a:r>
              <a:rPr lang="zh-CN" altLang="en-US" sz="2400" b="1" i="1" spc="30" dirty="0">
                <a:solidFill>
                  <a:schemeClr val="tx1">
                    <a:lumMod val="75000"/>
                    <a:lumOff val="25000"/>
                  </a:schemeClr>
                </a:solidFill>
                <a:cs typeface="Tahoma" panose="020B0604030504040204"/>
              </a:rPr>
              <a:t> </a:t>
            </a:r>
            <a:r>
              <a:rPr lang="en-US" altLang="zh-CN" sz="2400" b="1" i="1" spc="30" dirty="0">
                <a:solidFill>
                  <a:schemeClr val="tx1">
                    <a:lumMod val="75000"/>
                    <a:lumOff val="25000"/>
                  </a:schemeClr>
                </a:solidFill>
                <a:cs typeface="Tahoma" panose="020B0604030504040204"/>
              </a:rPr>
              <a:t>OFF</a:t>
            </a:r>
            <a:r>
              <a:rPr lang="zh-CN" altLang="en-US" sz="2400" b="1" spc="30" dirty="0">
                <a:solidFill>
                  <a:schemeClr val="tx1">
                    <a:lumMod val="75000"/>
                    <a:lumOff val="25000"/>
                  </a:schemeClr>
                </a:solidFill>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2)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cutoff——below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$15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b="1" i="1" spc="30" dirty="0">
                <a:solidFill>
                  <a:schemeClr val="tx1">
                    <a:lumMod val="75000"/>
                    <a:lumOff val="25000"/>
                  </a:schemeClr>
                </a:solidFill>
                <a:latin typeface="Tahoma" panose="020B0604030504040204"/>
                <a:cs typeface="Tahoma" panose="020B0604030504040204"/>
              </a:rPr>
              <a:t>33</a:t>
            </a:r>
            <a:r>
              <a:rPr lang="en-US" altLang="zh-CN" sz="2400" b="1" i="1" spc="30" dirty="0">
                <a:solidFill>
                  <a:schemeClr val="tx1">
                    <a:lumMod val="75000"/>
                    <a:lumOff val="25000"/>
                  </a:schemeClr>
                </a:solidFill>
                <a:cs typeface="Tahoma" panose="020B0604030504040204"/>
              </a:rPr>
              <a:t>%</a:t>
            </a:r>
            <a:r>
              <a:rPr lang="zh-CN" altLang="en-US" sz="2400" b="1" i="1" spc="30" dirty="0">
                <a:solidFill>
                  <a:schemeClr val="tx1">
                    <a:lumMod val="75000"/>
                    <a:lumOff val="25000"/>
                  </a:schemeClr>
                </a:solidFill>
                <a:cs typeface="Tahoma" panose="020B0604030504040204"/>
              </a:rPr>
              <a:t> </a:t>
            </a:r>
            <a:r>
              <a:rPr lang="en-US" altLang="zh-CN" sz="2400" b="1" i="1" spc="30" dirty="0">
                <a:solidFill>
                  <a:schemeClr val="tx1">
                    <a:lumMod val="75000"/>
                    <a:lumOff val="25000"/>
                  </a:schemeClr>
                </a:solidFill>
                <a:cs typeface="Tahoma" panose="020B0604030504040204"/>
              </a:rPr>
              <a:t>OFF</a:t>
            </a:r>
            <a:r>
              <a:rPr lang="zh-CN" altLang="en-US" sz="2400" b="1" spc="30" dirty="0">
                <a:solidFill>
                  <a:schemeClr val="tx1">
                    <a:lumMod val="75000"/>
                    <a:lumOff val="25000"/>
                  </a:schemeClr>
                </a:solidFill>
                <a:cs typeface="Tahoma" panose="020B0604030504040204"/>
              </a:rPr>
              <a:t> </a:t>
            </a:r>
            <a:endParaRPr lang="en-US" altLang="zh-CN" sz="2400" b="1"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3) 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High cutoff——above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IRP:</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“$5 off a $45 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promotion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b="1" i="1" spc="30" dirty="0">
                <a:solidFill>
                  <a:schemeClr val="tx1">
                    <a:lumMod val="75000"/>
                    <a:lumOff val="25000"/>
                  </a:schemeClr>
                </a:solidFill>
                <a:latin typeface="Tahoma" panose="020B0604030504040204"/>
                <a:cs typeface="Tahoma" panose="020B0604030504040204"/>
              </a:rPr>
              <a:t>11</a:t>
            </a:r>
            <a:r>
              <a:rPr lang="en-US" altLang="zh-CN" sz="2400" b="1" i="1" spc="30" dirty="0">
                <a:solidFill>
                  <a:schemeClr val="tx1">
                    <a:lumMod val="75000"/>
                    <a:lumOff val="25000"/>
                  </a:schemeClr>
                </a:solidFill>
                <a:cs typeface="Tahoma" panose="020B0604030504040204"/>
              </a:rPr>
              <a:t>%</a:t>
            </a:r>
            <a:r>
              <a:rPr lang="zh-CN" altLang="en-US" sz="2400" b="1" i="1" spc="30" dirty="0">
                <a:solidFill>
                  <a:schemeClr val="tx1">
                    <a:lumMod val="75000"/>
                    <a:lumOff val="25000"/>
                  </a:schemeClr>
                </a:solidFill>
                <a:cs typeface="Tahoma" panose="020B0604030504040204"/>
              </a:rPr>
              <a:t> </a:t>
            </a:r>
            <a:r>
              <a:rPr lang="en-US" altLang="zh-CN" sz="2400" b="1" i="1" spc="30" dirty="0">
                <a:solidFill>
                  <a:schemeClr val="tx1">
                    <a:lumMod val="75000"/>
                    <a:lumOff val="25000"/>
                  </a:schemeClr>
                </a:solidFill>
                <a:cs typeface="Tahoma" panose="020B0604030504040204"/>
              </a:rPr>
              <a:t>OFF</a:t>
            </a:r>
            <a:r>
              <a:rPr lang="zh-CN" altLang="en-US" sz="2400" b="1" spc="30" dirty="0">
                <a:solidFill>
                  <a:schemeClr val="tx1">
                    <a:lumMod val="75000"/>
                    <a:lumOff val="25000"/>
                  </a:schemeClr>
                </a:solidFill>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24134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14</a:t>
            </a:r>
            <a:endParaRPr sz="1200" dirty="0">
              <a:latin typeface="Tahoma" panose="020B0604030504040204"/>
              <a:ea typeface="Tahoma" panose="020B0604030504040204" charset="0"/>
              <a:cs typeface="Tahoma" panose="020B0604030504040204"/>
            </a:endParaRPr>
          </a:p>
        </p:txBody>
      </p:sp>
      <p:sp>
        <p:nvSpPr>
          <p:cNvPr id="6" name="object 6"/>
          <p:cNvSpPr txBox="1"/>
          <p:nvPr/>
        </p:nvSpPr>
        <p:spPr>
          <a:xfrm>
            <a:off x="990600" y="685800"/>
            <a:ext cx="10591800" cy="722056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Mediator: Perceived</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Magnitude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of</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the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Discount</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opinion,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large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small</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big</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DV: Redemption</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Intention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“How likely are you to visit the supermarket and redeem this coupon?</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unlikely</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likely</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EEA677-A516-1048-B30B-654DD47F3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953125"/>
            <a:ext cx="5191574" cy="5385816"/>
          </a:xfrm>
          <a:prstGeom prst="rect">
            <a:avLst/>
          </a:prstGeom>
        </p:spPr>
      </p:pic>
      <p:sp>
        <p:nvSpPr>
          <p:cNvPr id="6" name="object 6"/>
          <p:cNvSpPr txBox="1"/>
          <p:nvPr/>
        </p:nvSpPr>
        <p:spPr>
          <a:xfrm>
            <a:off x="1828801" y="990600"/>
            <a:ext cx="8157845" cy="595676"/>
          </a:xfrm>
          <a:prstGeom prst="rect">
            <a:avLst/>
          </a:prstGeom>
        </p:spPr>
        <p:txBody>
          <a:bodyPr vert="horz" wrap="square" lIns="0" tIns="33655" rIns="0" bIns="0" rtlCol="0">
            <a:spAutoFit/>
          </a:bodyPr>
          <a:lstStyle/>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
        <p:nvSpPr>
          <p:cNvPr id="11" name="object 6"/>
          <p:cNvSpPr txBox="1"/>
          <p:nvPr/>
        </p:nvSpPr>
        <p:spPr>
          <a:xfrm>
            <a:off x="3443371" y="307126"/>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DV: Redemption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Intention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4" name="Straight Connector 13"/>
          <p:cNvCxnSpPr/>
          <p:nvPr/>
        </p:nvCxnSpPr>
        <p:spPr>
          <a:xfrm>
            <a:off x="3505200"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5200" y="1642798"/>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6482"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43371" y="1205716"/>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 .008 </a:t>
            </a:r>
          </a:p>
        </p:txBody>
      </p:sp>
      <p:cxnSp>
        <p:nvCxnSpPr>
          <p:cNvPr id="27" name="Straight Connector 26"/>
          <p:cNvCxnSpPr/>
          <p:nvPr/>
        </p:nvCxnSpPr>
        <p:spPr>
          <a:xfrm>
            <a:off x="51703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70327" y="1634054"/>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371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118170" y="1175901"/>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&lt; .001 </a:t>
            </a:r>
          </a:p>
        </p:txBody>
      </p:sp>
      <p:sp>
        <p:nvSpPr>
          <p:cNvPr id="32" name="Rectangle 31"/>
          <p:cNvSpPr/>
          <p:nvPr/>
        </p:nvSpPr>
        <p:spPr>
          <a:xfrm>
            <a:off x="7773789" y="2522455"/>
            <a:ext cx="3721936" cy="3385542"/>
          </a:xfrm>
          <a:prstGeom prst="rect">
            <a:avLst/>
          </a:prstGeom>
        </p:spPr>
        <p:txBody>
          <a:bodyPr wrap="square">
            <a:spAutoFit/>
          </a:bodyPr>
          <a:lstStyle/>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Error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Bars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95%</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CI</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One-way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ANOVA:</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F</a:t>
            </a:r>
            <a:r>
              <a:rPr lang="zh-CN" altLang="en-US"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 311) = 37.13 </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p </a:t>
            </a:r>
            <a:r>
              <a:rPr lang="en-US" altLang="zh-CN" sz="2400" spc="30" dirty="0">
                <a:solidFill>
                  <a:schemeClr val="tx1">
                    <a:lumMod val="75000"/>
                    <a:lumOff val="25000"/>
                  </a:schemeClr>
                </a:solidFill>
                <a:latin typeface="Tahoma" panose="020B0604030504040204"/>
                <a:cs typeface="Tahoma" panose="020B0604030504040204"/>
              </a:rPr>
              <a:t>&lt;</a:t>
            </a:r>
            <a:r>
              <a:rPr lang="en-US" altLang="zh-CN"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.001</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
        <p:nvSpPr>
          <p:cNvPr id="20" name="Rectangle 19"/>
          <p:cNvSpPr/>
          <p:nvPr/>
        </p:nvSpPr>
        <p:spPr>
          <a:xfrm>
            <a:off x="2743200" y="5910497"/>
            <a:ext cx="6324600" cy="1315745"/>
          </a:xfrm>
          <a:prstGeom prst="rect">
            <a:avLst/>
          </a:prstGeom>
        </p:spPr>
        <p:txBody>
          <a:bodyPr wrap="square">
            <a:spAutoFit/>
          </a:bodyPr>
          <a:lstStyle/>
          <a:p>
            <a:pPr marL="63500">
              <a:spcBef>
                <a:spcPts val="265"/>
              </a:spcBef>
              <a:tabLst>
                <a:tab pos="405765" algn="l"/>
                <a:tab pos="406400" algn="l"/>
              </a:tabLst>
            </a:pPr>
            <a:r>
              <a:rPr lang="en-US" altLang="zh-CN"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C40A4-02C3-E14A-BE08-B7D824D44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109" y="1068173"/>
            <a:ext cx="5191573" cy="5385816"/>
          </a:xfrm>
          <a:prstGeom prst="rect">
            <a:avLst/>
          </a:prstGeom>
        </p:spPr>
      </p:pic>
      <p:sp>
        <p:nvSpPr>
          <p:cNvPr id="6" name="object 6"/>
          <p:cNvSpPr txBox="1"/>
          <p:nvPr/>
        </p:nvSpPr>
        <p:spPr>
          <a:xfrm>
            <a:off x="1828801" y="990600"/>
            <a:ext cx="8157845" cy="595676"/>
          </a:xfrm>
          <a:prstGeom prst="rect">
            <a:avLst/>
          </a:prstGeom>
        </p:spPr>
        <p:txBody>
          <a:bodyPr vert="horz" wrap="square" lIns="0" tIns="33655" rIns="0" bIns="0" rtlCol="0">
            <a:spAutoFit/>
          </a:bodyPr>
          <a:lstStyle/>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
        <p:nvSpPr>
          <p:cNvPr id="11" name="object 6"/>
          <p:cNvSpPr txBox="1"/>
          <p:nvPr/>
        </p:nvSpPr>
        <p:spPr>
          <a:xfrm>
            <a:off x="2254899" y="374768"/>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Mediator: Perceived</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the</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4" name="Straight Connector 13"/>
          <p:cNvCxnSpPr/>
          <p:nvPr/>
        </p:nvCxnSpPr>
        <p:spPr>
          <a:xfrm>
            <a:off x="3505200"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5200" y="1642798"/>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6482" y="1642799"/>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47252" y="1249103"/>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&lt; .001 </a:t>
            </a:r>
          </a:p>
        </p:txBody>
      </p:sp>
      <p:cxnSp>
        <p:nvCxnSpPr>
          <p:cNvPr id="27" name="Straight Connector 26"/>
          <p:cNvCxnSpPr/>
          <p:nvPr/>
        </p:nvCxnSpPr>
        <p:spPr>
          <a:xfrm>
            <a:off x="51703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70327" y="1634054"/>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37127" y="1634055"/>
            <a:ext cx="0" cy="262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078165" y="1222098"/>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&lt; .001 </a:t>
            </a:r>
          </a:p>
        </p:txBody>
      </p:sp>
      <p:sp>
        <p:nvSpPr>
          <p:cNvPr id="32" name="Rectangle 31"/>
          <p:cNvSpPr/>
          <p:nvPr/>
        </p:nvSpPr>
        <p:spPr>
          <a:xfrm>
            <a:off x="7420605" y="1241921"/>
            <a:ext cx="4572000" cy="6894195"/>
          </a:xfrm>
          <a:prstGeom prst="rect">
            <a:avLst/>
          </a:prstGeom>
        </p:spPr>
        <p:txBody>
          <a:bodyPr>
            <a:spAutoFit/>
          </a:bodyPr>
          <a:lstStyle/>
          <a:p>
            <a:pPr marL="63500">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Error</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Bars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CI</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One-way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ANOVA:</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F</a:t>
            </a:r>
            <a:r>
              <a:rPr lang="zh-CN" altLang="en-US"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 311) =</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59.63</a:t>
            </a:r>
          </a:p>
          <a:p>
            <a:pPr marL="63500">
              <a:spcBef>
                <a:spcPts val="265"/>
              </a:spcBef>
              <a:tabLst>
                <a:tab pos="405765" algn="l"/>
                <a:tab pos="406400" algn="l"/>
              </a:tabLst>
            </a:pPr>
            <a:r>
              <a:rPr lang="en-US" altLang="zh-CN" sz="2400" i="1" spc="30" dirty="0">
                <a:solidFill>
                  <a:schemeClr val="tx1">
                    <a:lumMod val="75000"/>
                    <a:lumOff val="25000"/>
                  </a:schemeClr>
                </a:solidFill>
                <a:latin typeface="Tahoma" panose="020B0604030504040204"/>
                <a:cs typeface="Tahoma" panose="020B0604030504040204"/>
              </a:rPr>
              <a:t>p </a:t>
            </a:r>
            <a:r>
              <a:rPr lang="en-US" altLang="zh-CN" sz="2400" spc="30" dirty="0">
                <a:solidFill>
                  <a:schemeClr val="tx1">
                    <a:lumMod val="75000"/>
                    <a:lumOff val="25000"/>
                  </a:schemeClr>
                </a:solidFill>
                <a:latin typeface="Tahoma" panose="020B0604030504040204"/>
                <a:cs typeface="Tahoma" panose="020B0604030504040204"/>
              </a:rPr>
              <a:t>&lt;</a:t>
            </a:r>
            <a:r>
              <a:rPr lang="en-US" altLang="zh-CN" sz="2400" i="1"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.001</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Indirect Effect:</a:t>
            </a:r>
          </a:p>
          <a:p>
            <a:pPr marL="406400" indent="-342900">
              <a:spcBef>
                <a:spcPts val="265"/>
              </a:spcBef>
              <a:buFont typeface="Tahoma" panose="020B0604030504040204" charset="0"/>
              <a:buChar char="•"/>
              <a:tabLst>
                <a:tab pos="405765" algn="l"/>
                <a:tab pos="406400" algn="l"/>
              </a:tabLst>
            </a:pPr>
            <a:r>
              <a:rPr lang="en-US" altLang="zh-CN" sz="2400" spc="30" dirty="0">
                <a:solidFill>
                  <a:schemeClr val="tx1">
                    <a:lumMod val="75000"/>
                    <a:lumOff val="25000"/>
                  </a:schemeClr>
                </a:solidFill>
                <a:cs typeface="Tahoma" panose="020B0604030504040204"/>
              </a:rPr>
              <a:t>low cutoff vs. no restriction      95% CI = [.70, 1.31] </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cs typeface="Tahoma" panose="020B0604030504040204"/>
            </a:endParaRPr>
          </a:p>
          <a:p>
            <a:pPr marL="406400" indent="-342900">
              <a:spcBef>
                <a:spcPts val="265"/>
              </a:spcBef>
              <a:buFont typeface="Tahoma" panose="020B0604030504040204" charset="0"/>
              <a:buChar char="•"/>
              <a:tabLst>
                <a:tab pos="405765" algn="l"/>
                <a:tab pos="406400" algn="l"/>
              </a:tabLst>
            </a:pPr>
            <a:r>
              <a:rPr lang="en-US" altLang="zh-CN" sz="2400" spc="30" dirty="0">
                <a:solidFill>
                  <a:schemeClr val="tx1">
                    <a:lumMod val="75000"/>
                    <a:lumOff val="25000"/>
                  </a:schemeClr>
                </a:solidFill>
                <a:cs typeface="Tahoma" panose="020B0604030504040204"/>
              </a:rPr>
              <a:t>low cutoff vs. high cutoff      </a:t>
            </a:r>
          </a:p>
          <a:p>
            <a:pPr marL="63500">
              <a:spcBef>
                <a:spcPts val="265"/>
              </a:spcBef>
              <a:tabLst>
                <a:tab pos="405765" algn="l"/>
                <a:tab pos="406400" algn="l"/>
              </a:tabLst>
            </a:pP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 CI = [-1.56, -.91]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
        <p:nvSpPr>
          <p:cNvPr id="20" name="Rectangle 19"/>
          <p:cNvSpPr/>
          <p:nvPr/>
        </p:nvSpPr>
        <p:spPr>
          <a:xfrm>
            <a:off x="2743200" y="5910497"/>
            <a:ext cx="6324600" cy="1315745"/>
          </a:xfrm>
          <a:prstGeom prst="rect">
            <a:avLst/>
          </a:prstGeom>
        </p:spPr>
        <p:txBody>
          <a:bodyPr wrap="square">
            <a:spAutoFit/>
          </a:bodyPr>
          <a:lstStyle/>
          <a:p>
            <a:pPr marL="63500">
              <a:spcBef>
                <a:spcPts val="265"/>
              </a:spcBef>
              <a:tabLst>
                <a:tab pos="405765" algn="l"/>
                <a:tab pos="406400" algn="l"/>
              </a:tabLst>
            </a:pPr>
            <a:r>
              <a:rPr lang="en-US" altLang="zh-CN"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a:p>
            <a:pPr marL="406400" indent="-342900">
              <a:spcBef>
                <a:spcPts val="265"/>
              </a:spcBef>
              <a:buAutoNum type="arabicParenR"/>
              <a:tabLst>
                <a:tab pos="405765" algn="l"/>
                <a:tab pos="406400" algn="l"/>
              </a:tabLst>
            </a:pPr>
            <a:endParaRPr lang="en-US" altLang="zh-CN" spc="30" dirty="0">
              <a:solidFill>
                <a:schemeClr val="tx1">
                  <a:lumMod val="75000"/>
                  <a:lumOff val="25000"/>
                </a:schemeClr>
              </a:solidFill>
              <a:latin typeface="Tahoma" panose="020B0604030504040204"/>
              <a:cs typeface="Tahoma" panose="020B0604030504040204"/>
            </a:endParaRPr>
          </a:p>
        </p:txBody>
      </p:sp>
    </p:spTree>
    <p:extLst>
      <p:ext uri="{BB962C8B-B14F-4D97-AF65-F5344CB8AC3E}">
        <p14:creationId xmlns:p14="http://schemas.microsoft.com/office/powerpoint/2010/main" val="384640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31"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200" y="498699"/>
            <a:ext cx="11277600"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j-lt"/>
              </a:rPr>
              <a:t>Study 3</a:t>
            </a:r>
            <a:br>
              <a:rPr lang="en-US" altLang="zh-CN" sz="2800" b="1" spc="-15"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Smaller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vs.</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Larger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Unrestricted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endParaRPr lang="en-US" sz="2800" b="1" dirty="0">
              <a:solidFill>
                <a:schemeClr val="tx1">
                  <a:lumMod val="75000"/>
                  <a:lumOff val="25000"/>
                </a:schemeClr>
              </a:solidFill>
              <a:latin typeface="+mj-lt"/>
            </a:endParaRPr>
          </a:p>
        </p:txBody>
      </p:sp>
      <p:sp>
        <p:nvSpPr>
          <p:cNvPr id="6" name="object 6"/>
          <p:cNvSpPr txBox="1"/>
          <p:nvPr/>
        </p:nvSpPr>
        <p:spPr>
          <a:xfrm>
            <a:off x="1765582" y="1905000"/>
            <a:ext cx="8660836" cy="6520375"/>
          </a:xfrm>
          <a:prstGeom prst="rect">
            <a:avLst/>
          </a:prstGeom>
        </p:spPr>
        <p:txBody>
          <a:bodyPr vert="horz" wrap="square" lIns="0" tIns="33655" rIns="0" bIns="0" rtlCol="0">
            <a:spAutoFit/>
          </a:bodyPr>
          <a:lstStyle/>
          <a:p>
            <a:pPr marL="63500">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If</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purchase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precondition</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acts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an</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ERP</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that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biases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perceptions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of</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discount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magnitude</a:t>
            </a:r>
          </a:p>
          <a:p>
            <a:pPr marL="63500">
              <a:lnSpc>
                <a:spcPct val="150000"/>
              </a:lnSpc>
              <a:spcBef>
                <a:spcPts val="265"/>
              </a:spcBef>
              <a:tabLst>
                <a:tab pos="405765" algn="l"/>
                <a:tab pos="406400" algn="l"/>
              </a:tabLst>
            </a:pPr>
            <a:endParaRPr lang="en-US" altLang="zh-CN" sz="2400" spc="30" dirty="0">
              <a:solidFill>
                <a:schemeClr val="tx1">
                  <a:lumMod val="75000"/>
                  <a:lumOff val="25000"/>
                </a:schemeClr>
              </a:solidFill>
              <a:cs typeface="Tahoma" panose="020B0604030504040204"/>
            </a:endParaRPr>
          </a:p>
          <a:p>
            <a:pPr marL="63500">
              <a:lnSpc>
                <a:spcPct val="150000"/>
              </a:lnSpc>
              <a:spcBef>
                <a:spcPts val="265"/>
              </a:spcBef>
              <a:tabLst>
                <a:tab pos="405765" algn="l"/>
                <a:tab pos="406400" algn="l"/>
              </a:tabLst>
            </a:pP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Consumers may find a restricted price discount that offers a lower dollar discount more attractive than an unrestricted price discount that provides a higher dollar discount</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4287114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200" y="498699"/>
            <a:ext cx="11277600"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j-lt"/>
              </a:rPr>
              <a:t>Study 3</a:t>
            </a:r>
            <a:br>
              <a:rPr lang="en-US" altLang="zh-CN" sz="2800" b="1" spc="-15"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Smaller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vs.</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Larger</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Unrestricted</a:t>
            </a:r>
            <a:r>
              <a:rPr lang="zh-CN" altLang="en-US" sz="2800" b="1" dirty="0">
                <a:solidFill>
                  <a:schemeClr val="tx1">
                    <a:lumMod val="75000"/>
                    <a:lumOff val="25000"/>
                  </a:schemeClr>
                </a:solidFill>
                <a:latin typeface="+mj-lt"/>
              </a:rPr>
              <a:t> </a:t>
            </a:r>
            <a:r>
              <a:rPr lang="en-US" altLang="zh-CN" sz="2800" b="1" dirty="0">
                <a:solidFill>
                  <a:schemeClr val="tx1">
                    <a:lumMod val="75000"/>
                    <a:lumOff val="25000"/>
                  </a:schemeClr>
                </a:solidFill>
                <a:latin typeface="+mj-lt"/>
              </a:rPr>
              <a:t>Discount</a:t>
            </a:r>
            <a:endParaRPr lang="en-US" sz="2800" b="1" dirty="0">
              <a:solidFill>
                <a:schemeClr val="tx1">
                  <a:lumMod val="75000"/>
                  <a:lumOff val="25000"/>
                </a:schemeClr>
              </a:solidFill>
              <a:latin typeface="+mj-lt"/>
            </a:endParaRPr>
          </a:p>
        </p:txBody>
      </p:sp>
      <p:sp>
        <p:nvSpPr>
          <p:cNvPr id="6" name="object 6"/>
          <p:cNvSpPr txBox="1"/>
          <p:nvPr/>
        </p:nvSpPr>
        <p:spPr>
          <a:xfrm>
            <a:off x="2713495" y="1905000"/>
            <a:ext cx="9448800" cy="7243650"/>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N = 601 U.S. participants from Prolific</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Between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Participants: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Supermarket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 Unrestricted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 off</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product” promotion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2) 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 off a $2</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product” </a:t>
            </a:r>
            <a:r>
              <a:rPr lang="en-US" altLang="zh-CN" sz="2800" spc="30" dirty="0">
                <a:solidFill>
                  <a:schemeClr val="tx1">
                    <a:lumMod val="75000"/>
                    <a:lumOff val="25000"/>
                  </a:schemeClr>
                </a:solidFill>
                <a:cs typeface="Tahoma" panose="020B0604030504040204"/>
              </a:rPr>
              <a:t>promotion</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435954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920044" y="685801"/>
            <a:ext cx="8660836" cy="3750386"/>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DV: Redemption</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Intention</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1920044" y="1684668"/>
            <a:ext cx="8070177" cy="6717160"/>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br>
              <a:rPr lang="en-US" altLang="zh-CN" sz="2800" b="1" i="1" spc="30" dirty="0">
                <a:solidFill>
                  <a:schemeClr val="tx1">
                    <a:lumMod val="75000"/>
                    <a:lumOff val="25000"/>
                  </a:schemeClr>
                </a:solidFill>
                <a:latin typeface="Tahoma" panose="020B0604030504040204"/>
                <a:cs typeface="Tahoma" panose="020B0604030504040204"/>
              </a:rPr>
            </a:br>
            <a:r>
              <a:rPr lang="en-US" altLang="zh-CN" sz="2800" b="1" i="1" spc="30" dirty="0">
                <a:solidFill>
                  <a:schemeClr val="tx1">
                    <a:lumMod val="75000"/>
                    <a:lumOff val="25000"/>
                  </a:schemeClr>
                </a:solidFill>
                <a:latin typeface="Tahoma" panose="020B0604030504040204"/>
                <a:cs typeface="Tahoma" panose="020B0604030504040204"/>
              </a:rPr>
              <a:t>				</a:t>
            </a:r>
            <a:r>
              <a:rPr lang="en-US" altLang="zh-CN" sz="2000" spc="30" dirty="0">
                <a:solidFill>
                  <a:schemeClr val="tx1">
                    <a:lumMod val="75000"/>
                    <a:lumOff val="25000"/>
                  </a:schemeClr>
                </a:solidFill>
                <a:latin typeface="Tahoma" panose="020B0604030504040204"/>
                <a:cs typeface="Tahoma" panose="020B0604030504040204"/>
              </a:rPr>
              <a:t>($2 off) 			($1 off a $2 product)</a:t>
            </a: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4.32</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5.23</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1.60</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1.56</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endParaRPr lang="en-US" altLang="zh-CN" sz="28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zh-CN" altLang="en-US" sz="2800" i="1"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Tree>
    <p:extLst>
      <p:ext uri="{BB962C8B-B14F-4D97-AF65-F5344CB8AC3E}">
        <p14:creationId xmlns:p14="http://schemas.microsoft.com/office/powerpoint/2010/main" val="340049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654283" y="3657172"/>
            <a:ext cx="3489423" cy="1938568"/>
          </a:xfrm>
          <a:prstGeom prst="rect">
            <a:avLst/>
          </a:prstGeom>
        </p:spPr>
      </p:pic>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cxnSp>
        <p:nvCxnSpPr>
          <p:cNvPr id="15" name="Straight Connector 14"/>
          <p:cNvCxnSpPr/>
          <p:nvPr/>
        </p:nvCxnSpPr>
        <p:spPr>
          <a:xfrm>
            <a:off x="2189478" y="2813203"/>
            <a:ext cx="7750487"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85800" y="1123683"/>
            <a:ext cx="10757844" cy="1469248"/>
          </a:xfrm>
          <a:prstGeom prst="rect">
            <a:avLst/>
          </a:prstGeom>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When Do Purchase Precondition</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Promotions</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Work? </a:t>
            </a: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The Role of External Reference Points</a:t>
            </a:r>
            <a:endParaRPr lang="en-US" sz="3200"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pic>
        <p:nvPicPr>
          <p:cNvPr id="7" name="Picture 6"/>
          <p:cNvPicPr>
            <a:picLocks noChangeAspect="1"/>
          </p:cNvPicPr>
          <p:nvPr/>
        </p:nvPicPr>
        <p:blipFill>
          <a:blip r:embed="rId4"/>
          <a:stretch>
            <a:fillRect/>
          </a:stretch>
        </p:blipFill>
        <p:spPr>
          <a:xfrm>
            <a:off x="5144505" y="5449188"/>
            <a:ext cx="2241923" cy="1262260"/>
          </a:xfrm>
          <a:prstGeom prst="rect">
            <a:avLst/>
          </a:prstGeom>
        </p:spPr>
      </p:pic>
      <p:sp>
        <p:nvSpPr>
          <p:cNvPr id="19" name="Text Box 17"/>
          <p:cNvSpPr txBox="1">
            <a:spLocks noChangeArrowheads="1"/>
          </p:cNvSpPr>
          <p:nvPr/>
        </p:nvSpPr>
        <p:spPr bwMode="auto">
          <a:xfrm>
            <a:off x="4520039" y="5473810"/>
            <a:ext cx="3490857" cy="338554"/>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80000"/>
              </a:lnSpc>
              <a:spcAft>
                <a:spcPts val="1200"/>
              </a:spcAft>
            </a:pPr>
            <a:r>
              <a:rPr lang="en-US" altLang="zh-CN" dirty="0">
                <a:solidFill>
                  <a:schemeClr val="tx1">
                    <a:lumMod val="75000"/>
                    <a:lumOff val="25000"/>
                  </a:schemeClr>
                </a:solidFill>
                <a:latin typeface="Tahoma" panose="020B0604030504040204" charset="0"/>
                <a:ea typeface="Tahoma" panose="020B0604030504040204" charset="0"/>
                <a:cs typeface="Tahoma" panose="020B0604030504040204" charset="0"/>
              </a:rPr>
              <a:t>Funded</a:t>
            </a:r>
            <a:r>
              <a:rPr lang="zh-CN" altLang="en-US"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dirty="0">
                <a:solidFill>
                  <a:schemeClr val="tx1">
                    <a:lumMod val="75000"/>
                    <a:lumOff val="25000"/>
                  </a:schemeClr>
                </a:solidFill>
                <a:latin typeface="Tahoma" panose="020B0604030504040204" charset="0"/>
                <a:ea typeface="Tahoma" panose="020B0604030504040204" charset="0"/>
                <a:cs typeface="Tahoma" panose="020B0604030504040204" charset="0"/>
              </a:rPr>
              <a:t>by</a:t>
            </a:r>
            <a:endParaRPr lang="en-US"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 Box 17">
            <a:extLst>
              <a:ext uri="{FF2B5EF4-FFF2-40B4-BE49-F238E27FC236}">
                <a16:creationId xmlns:a16="http://schemas.microsoft.com/office/drawing/2014/main" id="{41057B8B-1350-2646-847C-D1EDBF72DD7D}"/>
              </a:ext>
            </a:extLst>
          </p:cNvPr>
          <p:cNvSpPr txBox="1">
            <a:spLocks noChangeArrowheads="1"/>
          </p:cNvSpPr>
          <p:nvPr/>
        </p:nvSpPr>
        <p:spPr bwMode="auto">
          <a:xfrm>
            <a:off x="2747766" y="3222065"/>
            <a:ext cx="7035409" cy="65081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tabLst/>
              <a:defRPr kumimoji="0" sz="2000" i="0" u="none" strike="noStrike" cap="none" spc="0" normalizeH="0" baseline="0">
                <a:ln>
                  <a:noFill/>
                </a:ln>
                <a:solidFill>
                  <a:schemeClr val="accent1">
                    <a:lumMod val="75000"/>
                  </a:schemeClr>
                </a:solidFill>
                <a:effectLst/>
                <a:uLnTx/>
                <a:uFillTx/>
                <a:latin typeface="Bookman Old Style" pitchFamily="18" charset="0"/>
                <a:ea typeface="Arial Unicode MS" pitchFamily="34" charset="-128"/>
                <a:cs typeface="Arial Unicode MS" pitchFamily="34" charset="-128"/>
              </a:defRPr>
            </a:lvl1pPr>
          </a:lstStyle>
          <a:p>
            <a:pPr>
              <a:lnSpc>
                <a:spcPct val="150000"/>
              </a:lnSpc>
              <a:spcAft>
                <a:spcPts val="1200"/>
              </a:spcAft>
            </a:pPr>
            <a:r>
              <a:rPr lang="en-US" altLang="zh-CN" sz="2800" dirty="0">
                <a:solidFill>
                  <a:schemeClr val="tx1">
                    <a:lumMod val="75000"/>
                    <a:lumOff val="25000"/>
                  </a:schemeClr>
                </a:solidFill>
                <a:latin typeface="Tahoma" charset="0"/>
                <a:ea typeface="Tahoma" charset="0"/>
                <a:cs typeface="Tahoma" charset="0"/>
              </a:rPr>
              <a:t>Guanzhong</a:t>
            </a:r>
            <a:r>
              <a:rPr lang="zh-CN" altLang="en-US" sz="2800" dirty="0">
                <a:solidFill>
                  <a:schemeClr val="tx1">
                    <a:lumMod val="75000"/>
                    <a:lumOff val="25000"/>
                  </a:schemeClr>
                </a:solidFill>
                <a:latin typeface="Tahoma" charset="0"/>
                <a:ea typeface="Tahoma" charset="0"/>
                <a:cs typeface="Tahoma" charset="0"/>
              </a:rPr>
              <a:t> </a:t>
            </a:r>
            <a:r>
              <a:rPr lang="en-US" altLang="zh-CN" sz="2800" dirty="0">
                <a:solidFill>
                  <a:schemeClr val="tx1">
                    <a:lumMod val="75000"/>
                    <a:lumOff val="25000"/>
                  </a:schemeClr>
                </a:solidFill>
                <a:latin typeface="Tahoma" charset="0"/>
                <a:ea typeface="Tahoma" charset="0"/>
                <a:cs typeface="Tahoma" charset="0"/>
              </a:rPr>
              <a:t>Du</a:t>
            </a:r>
            <a:r>
              <a:rPr lang="zh-CN" altLang="en-US" sz="2800" dirty="0">
                <a:solidFill>
                  <a:schemeClr val="tx1">
                    <a:lumMod val="75000"/>
                    <a:lumOff val="25000"/>
                  </a:schemeClr>
                </a:solidFill>
                <a:latin typeface="Tahoma" charset="0"/>
                <a:ea typeface="Tahoma" charset="0"/>
                <a:cs typeface="Tahoma" charset="0"/>
              </a:rPr>
              <a:t>    </a:t>
            </a:r>
            <a:r>
              <a:rPr lang="en-US" altLang="zh-CN" sz="2800" dirty="0">
                <a:solidFill>
                  <a:schemeClr val="tx1">
                    <a:lumMod val="75000"/>
                    <a:lumOff val="25000"/>
                  </a:schemeClr>
                </a:solidFill>
                <a:latin typeface="Tahoma" charset="0"/>
                <a:ea typeface="Tahoma" charset="0"/>
                <a:cs typeface="Tahoma" charset="0"/>
              </a:rPr>
              <a:t>David</a:t>
            </a:r>
            <a:r>
              <a:rPr lang="zh-CN" altLang="en-US" sz="2800" dirty="0">
                <a:solidFill>
                  <a:schemeClr val="tx1">
                    <a:lumMod val="75000"/>
                    <a:lumOff val="25000"/>
                  </a:schemeClr>
                </a:solidFill>
                <a:latin typeface="Tahoma" charset="0"/>
                <a:ea typeface="Tahoma" charset="0"/>
                <a:cs typeface="Tahoma" charset="0"/>
              </a:rPr>
              <a:t> </a:t>
            </a:r>
            <a:r>
              <a:rPr lang="en-US" altLang="zh-CN" sz="2800" dirty="0">
                <a:solidFill>
                  <a:schemeClr val="tx1">
                    <a:lumMod val="75000"/>
                    <a:lumOff val="25000"/>
                  </a:schemeClr>
                </a:solidFill>
                <a:latin typeface="Tahoma" charset="0"/>
                <a:ea typeface="Tahoma" charset="0"/>
                <a:cs typeface="Tahoma" charset="0"/>
              </a:rPr>
              <a:t>Hardisty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920044" y="685801"/>
            <a:ext cx="8660836" cy="4158190"/>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Mediator: Perceived</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Discount</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Magnitude</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($2 off) 			($1 off a $2 product)</a:t>
            </a: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2215373" y="1600200"/>
            <a:ext cx="8070177" cy="603235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3.82</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5.50</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1.35</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1.34</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5" name="object 6">
            <a:extLst>
              <a:ext uri="{FF2B5EF4-FFF2-40B4-BE49-F238E27FC236}">
                <a16:creationId xmlns:a16="http://schemas.microsoft.com/office/drawing/2014/main" id="{3DDF62A6-A900-9348-BD49-0455DA2D1FF6}"/>
              </a:ext>
            </a:extLst>
          </p:cNvPr>
          <p:cNvSpPr txBox="1"/>
          <p:nvPr/>
        </p:nvSpPr>
        <p:spPr>
          <a:xfrm>
            <a:off x="2057400" y="5314423"/>
            <a:ext cx="8660836" cy="183447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Mediation</a:t>
            </a:r>
          </a:p>
          <a:p>
            <a:pPr marL="63500" algn="ctr">
              <a:lnSpc>
                <a:spcPct val="150000"/>
              </a:lnSpc>
              <a:spcBef>
                <a:spcPts val="265"/>
              </a:spcBef>
              <a:tabLst>
                <a:tab pos="405765" algn="l"/>
                <a:tab pos="406400" algn="l"/>
              </a:tabLst>
            </a:pPr>
            <a:r>
              <a:rPr lang="en-US" altLang="zh-CN" sz="2800" spc="30" dirty="0">
                <a:solidFill>
                  <a:schemeClr val="tx1">
                    <a:lumMod val="75000"/>
                    <a:lumOff val="25000"/>
                  </a:schemeClr>
                </a:solidFill>
                <a:latin typeface="+mj-lt"/>
                <a:cs typeface="Tahoma" panose="020B0604030504040204"/>
              </a:rPr>
              <a:t>Indirect effect</a:t>
            </a:r>
            <a:r>
              <a:rPr lang="zh-CN" altLang="en-US" sz="2800" spc="30" dirty="0">
                <a:solidFill>
                  <a:schemeClr val="tx1">
                    <a:lumMod val="75000"/>
                    <a:lumOff val="25000"/>
                  </a:schemeClr>
                </a:solidFill>
                <a:latin typeface="+mj-lt"/>
                <a:cs typeface="Tahoma" panose="020B0604030504040204"/>
              </a:rPr>
              <a:t> </a:t>
            </a:r>
            <a:r>
              <a:rPr lang="el-GR" altLang="zh-CN" sz="2800" spc="30" dirty="0">
                <a:solidFill>
                  <a:schemeClr val="tx1">
                    <a:lumMod val="75000"/>
                    <a:lumOff val="25000"/>
                  </a:schemeClr>
                </a:solidFill>
                <a:latin typeface="+mj-lt"/>
                <a:cs typeface="Tahoma" panose="020B0604030504040204"/>
              </a:rPr>
              <a:t>= 1.08, </a:t>
            </a:r>
            <a:r>
              <a:rPr lang="en-US" altLang="zh-CN" sz="2800" spc="30" dirty="0">
                <a:solidFill>
                  <a:schemeClr val="tx1">
                    <a:lumMod val="75000"/>
                    <a:lumOff val="25000"/>
                  </a:schemeClr>
                </a:solidFill>
                <a:latin typeface="+mj-lt"/>
                <a:cs typeface="Tahoma" panose="020B0604030504040204"/>
              </a:rPr>
              <a:t>95% CI = [.89, 1.27]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p:txBody>
      </p:sp>
    </p:spTree>
    <p:extLst>
      <p:ext uri="{BB962C8B-B14F-4D97-AF65-F5344CB8AC3E}">
        <p14:creationId xmlns:p14="http://schemas.microsoft.com/office/powerpoint/2010/main" val="391550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200" y="381000"/>
            <a:ext cx="11277600" cy="1564018"/>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j-lt"/>
              </a:rPr>
              <a:t>Study 4</a:t>
            </a:r>
            <a:br>
              <a:rPr lang="en-US" altLang="zh-CN" sz="2800" b="1" spc="-15"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Alternative Explanation: </a:t>
            </a:r>
            <a:br>
              <a:rPr lang="en-US" altLang="zh-CN" sz="2800" b="1" dirty="0">
                <a:solidFill>
                  <a:schemeClr val="tx1">
                    <a:lumMod val="75000"/>
                    <a:lumOff val="25000"/>
                  </a:schemeClr>
                </a:solidFill>
                <a:latin typeface="+mj-lt"/>
              </a:rPr>
            </a:br>
            <a:r>
              <a:rPr lang="en-US" altLang="zh-CN" sz="2800" b="1" dirty="0">
                <a:solidFill>
                  <a:schemeClr val="tx1">
                    <a:lumMod val="75000"/>
                    <a:lumOff val="25000"/>
                  </a:schemeClr>
                </a:solidFill>
                <a:latin typeface="+mj-lt"/>
              </a:rPr>
              <a:t>Purchase Preconditions Shift Expected Prices</a:t>
            </a:r>
            <a:br>
              <a:rPr lang="en-US" altLang="zh-CN" sz="2800" b="1" dirty="0">
                <a:solidFill>
                  <a:schemeClr val="tx1">
                    <a:lumMod val="75000"/>
                    <a:lumOff val="25000"/>
                  </a:schemeClr>
                </a:solidFill>
                <a:latin typeface="+mj-lt"/>
              </a:rPr>
            </a:br>
            <a:endParaRPr lang="en-US" sz="2800" b="1" dirty="0">
              <a:solidFill>
                <a:schemeClr val="tx1">
                  <a:lumMod val="75000"/>
                  <a:lumOff val="25000"/>
                </a:schemeClr>
              </a:solidFill>
              <a:latin typeface="+mj-lt"/>
            </a:endParaRPr>
          </a:p>
        </p:txBody>
      </p:sp>
      <p:sp>
        <p:nvSpPr>
          <p:cNvPr id="6" name="object 6"/>
          <p:cNvSpPr txBox="1"/>
          <p:nvPr/>
        </p:nvSpPr>
        <p:spPr>
          <a:xfrm>
            <a:off x="2756115" y="2133600"/>
            <a:ext cx="9448800" cy="683584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N = 1,002 U.S. participants from Prolific</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Between</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Participants:</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Grocery</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Store</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1) Unrestricted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“$2 off” promotion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2) Restricted</a:t>
            </a:r>
          </a:p>
          <a:p>
            <a:pPr marL="63500">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“$2 off</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a</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purchase</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above</a:t>
            </a:r>
            <a:r>
              <a:rPr lang="zh-CN" altLang="en-US" sz="2800" spc="30" dirty="0">
                <a:solidFill>
                  <a:schemeClr val="tx1">
                    <a:lumMod val="75000"/>
                    <a:lumOff val="25000"/>
                  </a:schemeClr>
                </a:solidFill>
                <a:cs typeface="Tahoma" panose="020B0604030504040204"/>
              </a:rPr>
              <a:t> </a:t>
            </a:r>
            <a:r>
              <a:rPr lang="en-US" altLang="zh-CN" sz="2800" spc="30" dirty="0">
                <a:solidFill>
                  <a:schemeClr val="tx1">
                    <a:lumMod val="75000"/>
                    <a:lumOff val="25000"/>
                  </a:schemeClr>
                </a:solidFill>
                <a:cs typeface="Tahoma" panose="020B0604030504040204"/>
              </a:rPr>
              <a:t>$4” promotion</a:t>
            </a:r>
            <a:r>
              <a:rPr lang="en-US" altLang="zh-CN" sz="2400" spc="30" dirty="0">
                <a:solidFill>
                  <a:schemeClr val="tx1">
                    <a:lumMod val="75000"/>
                    <a:lumOff val="25000"/>
                  </a:schemeClr>
                </a:solidFill>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0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1536779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874598"/>
          </a:xfrm>
          <a:prstGeom prst="rect">
            <a:avLst/>
          </a:prstGeom>
        </p:spPr>
        <p:txBody>
          <a:bodyPr vert="horz" wrap="square" lIns="0" tIns="12700" rIns="0" bIns="0" rtlCol="0">
            <a:spAutoFit/>
          </a:bodyPr>
          <a:lstStyle/>
          <a:p>
            <a:pPr marL="12700">
              <a:spcBef>
                <a:spcPts val="100"/>
              </a:spcBef>
            </a:pPr>
            <a:r>
              <a:rPr lang="en-US" altLang="zh-CN" sz="2800" b="1" spc="-70" dirty="0">
                <a:solidFill>
                  <a:srgbClr val="FFFFFF"/>
                </a:solidFill>
                <a:latin typeface="Tahoma" panose="020B0604030504040204"/>
                <a:cs typeface="Tahoma" panose="020B0604030504040204"/>
              </a:rPr>
              <a:t>11</a:t>
            </a:r>
            <a:endParaRPr sz="2800" dirty="0">
              <a:latin typeface="Tahoma" panose="020B0604030504040204"/>
              <a:ea typeface="Tahoma" panose="020B0604030504040204" charset="0"/>
              <a:cs typeface="Tahoma" panose="020B0604030504040204"/>
            </a:endParaRPr>
          </a:p>
        </p:txBody>
      </p:sp>
      <p:sp>
        <p:nvSpPr>
          <p:cNvPr id="6" name="object 6"/>
          <p:cNvSpPr txBox="1"/>
          <p:nvPr/>
        </p:nvSpPr>
        <p:spPr>
          <a:xfrm>
            <a:off x="1922966" y="387833"/>
            <a:ext cx="9126034" cy="5158463"/>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Deal</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Evaluation</a:t>
            </a:r>
          </a:p>
          <a:p>
            <a:pPr marL="63500" algn="ctr">
              <a:spcBef>
                <a:spcPts val="265"/>
              </a:spcBef>
              <a:tabLst>
                <a:tab pos="405765" algn="l"/>
                <a:tab pos="406400" algn="l"/>
              </a:tabLst>
            </a:pPr>
            <a:endParaRPr lang="en-US" altLang="zh-CN" sz="2800" b="1" spc="30" dirty="0">
              <a:solidFill>
                <a:schemeClr val="tx1">
                  <a:lumMod val="75000"/>
                  <a:lumOff val="25000"/>
                </a:schemeClr>
              </a:solidFill>
              <a:latin typeface="Tahoma" panose="020B0604030504040204"/>
              <a:cs typeface="Tahoma" panose="020B0604030504040204"/>
            </a:endParaRPr>
          </a:p>
          <a:p>
            <a:pPr marL="63500" algn="ctr">
              <a:spcBef>
                <a:spcPts val="265"/>
              </a:spcBef>
              <a:tabLst>
                <a:tab pos="405765" algn="l"/>
                <a:tab pos="406400" algn="l"/>
              </a:tabLst>
            </a:pP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“To</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what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extent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do</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you</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think</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this</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offer</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is</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good</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deal?”</a:t>
            </a:r>
            <a:r>
              <a:rPr lang="zh-CN" altLang="en-US" sz="2800" spc="30" dirty="0">
                <a:solidFill>
                  <a:schemeClr val="tx1">
                    <a:lumMod val="75000"/>
                    <a:lumOff val="25000"/>
                  </a:schemeClr>
                </a:solidFill>
                <a:latin typeface="+mj-lt"/>
                <a:cs typeface="Tahoma" panose="020B0604030504040204"/>
              </a:rPr>
              <a:t> </a:t>
            </a:r>
            <a:endParaRPr lang="en-US" altLang="zh-CN" sz="2800" spc="30" dirty="0">
              <a:solidFill>
                <a:schemeClr val="tx1">
                  <a:lumMod val="75000"/>
                  <a:lumOff val="25000"/>
                </a:schemeClr>
              </a:solidFill>
              <a:latin typeface="+mj-lt"/>
              <a:cs typeface="Tahoma" panose="020B0604030504040204"/>
            </a:endParaRPr>
          </a:p>
          <a:p>
            <a:pPr marL="63500" algn="ctr">
              <a:spcBef>
                <a:spcPts val="265"/>
              </a:spcBef>
              <a:tabLst>
                <a:tab pos="405765" algn="l"/>
                <a:tab pos="406400" algn="l"/>
              </a:tabLst>
            </a:pP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(1=</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not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all,</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7</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very</a:t>
            </a:r>
            <a:r>
              <a:rPr lang="zh-CN" altLang="en-US" sz="2800" spc="30" dirty="0">
                <a:solidFill>
                  <a:schemeClr val="tx1">
                    <a:lumMod val="75000"/>
                    <a:lumOff val="25000"/>
                  </a:schemeClr>
                </a:solidFill>
                <a:latin typeface="+mj-lt"/>
                <a:cs typeface="Tahoma" panose="020B0604030504040204"/>
              </a:rPr>
              <a:t> </a:t>
            </a:r>
            <a:r>
              <a:rPr lang="en-US" altLang="zh-CN" sz="2800" spc="30" dirty="0">
                <a:solidFill>
                  <a:schemeClr val="tx1">
                    <a:lumMod val="75000"/>
                    <a:lumOff val="25000"/>
                  </a:schemeClr>
                </a:solidFill>
                <a:latin typeface="+mj-lt"/>
                <a:cs typeface="Tahoma" panose="020B0604030504040204"/>
              </a:rPr>
              <a:t>much)</a:t>
            </a:r>
          </a:p>
          <a:p>
            <a:pPr marL="63500">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
        <p:nvSpPr>
          <p:cNvPr id="11" name="object 6"/>
          <p:cNvSpPr txBox="1"/>
          <p:nvPr/>
        </p:nvSpPr>
        <p:spPr>
          <a:xfrm>
            <a:off x="2218296" y="2961006"/>
            <a:ext cx="8070177" cy="6032357"/>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800" b="1" i="1" spc="30" dirty="0">
                <a:solidFill>
                  <a:schemeClr val="tx1">
                    <a:lumMod val="75000"/>
                    <a:lumOff val="25000"/>
                  </a:schemeClr>
                </a:solidFill>
                <a:latin typeface="Tahoma" panose="020B0604030504040204"/>
                <a:cs typeface="Tahoma" panose="020B0604030504040204"/>
              </a:rPr>
              <a:t>Unrestricted</a:t>
            </a:r>
            <a:r>
              <a:rPr lang="zh-CN" altLang="en-US" sz="2800" b="1" i="1" spc="30" dirty="0">
                <a:solidFill>
                  <a:schemeClr val="tx1">
                    <a:lumMod val="75000"/>
                    <a:lumOff val="25000"/>
                  </a:schemeClr>
                </a:solidFill>
                <a:latin typeface="Tahoma" panose="020B0604030504040204"/>
                <a:cs typeface="Tahoma" panose="020B0604030504040204"/>
              </a:rPr>
              <a:t>                      </a:t>
            </a:r>
            <a:r>
              <a:rPr lang="en-US" altLang="zh-CN" sz="2800" b="1" i="1" spc="30" dirty="0">
                <a:solidFill>
                  <a:schemeClr val="tx1">
                    <a:lumMod val="75000"/>
                    <a:lumOff val="25000"/>
                  </a:schemeClr>
                </a:solidFill>
                <a:latin typeface="Tahoma" panose="020B0604030504040204"/>
                <a:cs typeface="Tahoma" panose="020B0604030504040204"/>
              </a:rPr>
              <a:t>Restricted</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63500">
              <a:lnSpc>
                <a:spcPct val="150000"/>
              </a:lnSpc>
              <a:spcBef>
                <a:spcPts val="265"/>
              </a:spcBef>
              <a:tabLst>
                <a:tab pos="405765" algn="l"/>
                <a:tab pos="406400" algn="l"/>
              </a:tabLst>
            </a:pP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4.86</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M</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6.20</a:t>
            </a:r>
            <a:br>
              <a:rPr lang="en-US" altLang="zh-CN" sz="2800" spc="30" dirty="0">
                <a:solidFill>
                  <a:schemeClr val="tx1">
                    <a:lumMod val="75000"/>
                    <a:lumOff val="25000"/>
                  </a:schemeClr>
                </a:solidFill>
                <a:latin typeface="Tahoma" panose="020B0604030504040204"/>
                <a:cs typeface="Tahoma" panose="020B0604030504040204"/>
              </a:rPr>
            </a:b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1.41</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	</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SD = .99</a:t>
            </a:r>
          </a:p>
          <a:p>
            <a:pPr marL="63500" algn="ctr">
              <a:lnSpc>
                <a:spcPct val="150000"/>
              </a:lnSpc>
              <a:spcBef>
                <a:spcPts val="265"/>
              </a:spcBef>
              <a:tabLst>
                <a:tab pos="405765" algn="l"/>
                <a:tab pos="406400" algn="l"/>
              </a:tabLst>
            </a:pP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i="1" spc="30" dirty="0">
                <a:solidFill>
                  <a:schemeClr val="tx1">
                    <a:lumMod val="75000"/>
                    <a:lumOff val="25000"/>
                  </a:schemeClr>
                </a:solidFill>
                <a:latin typeface="Tahoma" panose="020B0604030504040204"/>
                <a:cs typeface="Tahoma" panose="020B0604030504040204"/>
              </a:rPr>
              <a:t>p</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&lt;</a:t>
            </a:r>
            <a:r>
              <a:rPr lang="zh-CN" altLang="en-US" sz="2800" spc="30" dirty="0">
                <a:solidFill>
                  <a:schemeClr val="tx1">
                    <a:lumMod val="75000"/>
                    <a:lumOff val="25000"/>
                  </a:schemeClr>
                </a:solidFill>
                <a:latin typeface="Tahoma" panose="020B0604030504040204"/>
                <a:cs typeface="Tahoma" panose="020B0604030504040204"/>
              </a:rPr>
              <a:t> </a:t>
            </a:r>
            <a:r>
              <a:rPr lang="en-US" altLang="zh-CN" sz="2800" spc="30" dirty="0">
                <a:solidFill>
                  <a:schemeClr val="tx1">
                    <a:lumMod val="75000"/>
                    <a:lumOff val="25000"/>
                  </a:schemeClr>
                </a:solidFill>
                <a:latin typeface="Tahoma" panose="020B0604030504040204"/>
                <a:cs typeface="Tahoma" panose="020B0604030504040204"/>
              </a:rPr>
              <a:t>.001</a:t>
            </a:r>
          </a:p>
          <a:p>
            <a:pPr marL="63500">
              <a:lnSpc>
                <a:spcPct val="150000"/>
              </a:lnSpc>
              <a:spcBef>
                <a:spcPts val="265"/>
              </a:spcBef>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solidFill>
                <a:schemeClr val="tx1">
                  <a:lumMod val="75000"/>
                  <a:lumOff val="25000"/>
                </a:schemeClr>
              </a:solidFill>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800" spc="30" dirty="0">
              <a:latin typeface="Tahoma" panose="020B0604030504040204"/>
              <a:cs typeface="Tahoma" panose="020B0604030504040204"/>
            </a:endParaRPr>
          </a:p>
        </p:txBody>
      </p:sp>
    </p:spTree>
    <p:extLst>
      <p:ext uri="{BB962C8B-B14F-4D97-AF65-F5344CB8AC3E}">
        <p14:creationId xmlns:p14="http://schemas.microsoft.com/office/powerpoint/2010/main" val="3207666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11</a:t>
            </a:r>
            <a:endParaRPr sz="1200" dirty="0">
              <a:latin typeface="Tahoma" panose="020B0604030504040204"/>
              <a:ea typeface="Tahoma" panose="020B0604030504040204" charset="0"/>
              <a:cs typeface="Tahoma" panose="020B0604030504040204"/>
            </a:endParaRPr>
          </a:p>
        </p:txBody>
      </p:sp>
      <p:pic>
        <p:nvPicPr>
          <p:cNvPr id="5" name="Picture 4">
            <a:extLst>
              <a:ext uri="{FF2B5EF4-FFF2-40B4-BE49-F238E27FC236}">
                <a16:creationId xmlns:a16="http://schemas.microsoft.com/office/drawing/2014/main" id="{8790BAD0-98DA-754A-A786-BDCCD09F673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54662" y="1781614"/>
            <a:ext cx="8991600" cy="4495800"/>
          </a:xfrm>
          <a:prstGeom prst="rect">
            <a:avLst/>
          </a:prstGeom>
        </p:spPr>
      </p:pic>
      <p:sp>
        <p:nvSpPr>
          <p:cNvPr id="7" name="object 6">
            <a:extLst>
              <a:ext uri="{FF2B5EF4-FFF2-40B4-BE49-F238E27FC236}">
                <a16:creationId xmlns:a16="http://schemas.microsoft.com/office/drawing/2014/main" id="{7AB5FC93-A79A-0D43-B8B3-19A93660EBBB}"/>
              </a:ext>
            </a:extLst>
          </p:cNvPr>
          <p:cNvSpPr txBox="1"/>
          <p:nvPr/>
        </p:nvSpPr>
        <p:spPr>
          <a:xfrm>
            <a:off x="1920044" y="685801"/>
            <a:ext cx="8660836" cy="1157368"/>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Distribution</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Builder</a:t>
            </a:r>
            <a:endParaRPr lang="en-US" altLang="zh-CN" sz="2800" b="1" spc="30" dirty="0">
              <a:solidFill>
                <a:schemeClr val="tx1">
                  <a:lumMod val="75000"/>
                  <a:lumOff val="25000"/>
                </a:schemeClr>
              </a:solidFill>
              <a:latin typeface="Tahoma" panose="020B0604030504040204"/>
              <a:cs typeface="Tahoma" panose="020B0604030504040204"/>
            </a:endParaRPr>
          </a:p>
          <a:p>
            <a:pPr marL="63500" algn="ctr">
              <a:spcBef>
                <a:spcPts val="265"/>
              </a:spcBef>
              <a:tabLst>
                <a:tab pos="405765" algn="l"/>
                <a:tab pos="406400" algn="l"/>
              </a:tabLst>
            </a:pPr>
            <a:r>
              <a:rPr lang="en-US" altLang="zh-CN" sz="2000" spc="30" dirty="0">
                <a:solidFill>
                  <a:schemeClr val="tx1">
                    <a:lumMod val="75000"/>
                    <a:lumOff val="25000"/>
                  </a:schemeClr>
                </a:solidFill>
                <a:cs typeface="Tahoma" panose="020B0604030504040204"/>
              </a:rPr>
              <a:t>(Goldstein and Rothschild 2014)</a:t>
            </a: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p:txBody>
      </p:sp>
    </p:spTree>
    <p:extLst>
      <p:ext uri="{BB962C8B-B14F-4D97-AF65-F5344CB8AC3E}">
        <p14:creationId xmlns:p14="http://schemas.microsoft.com/office/powerpoint/2010/main" val="3548365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11</a:t>
            </a:r>
            <a:endParaRPr sz="1200" dirty="0">
              <a:latin typeface="Tahoma" panose="020B0604030504040204"/>
              <a:ea typeface="Tahoma" panose="020B0604030504040204" charset="0"/>
              <a:cs typeface="Tahoma" panose="020B0604030504040204"/>
            </a:endParaRPr>
          </a:p>
        </p:txBody>
      </p:sp>
      <p:sp>
        <p:nvSpPr>
          <p:cNvPr id="7" name="object 6">
            <a:extLst>
              <a:ext uri="{FF2B5EF4-FFF2-40B4-BE49-F238E27FC236}">
                <a16:creationId xmlns:a16="http://schemas.microsoft.com/office/drawing/2014/main" id="{7AB5FC93-A79A-0D43-B8B3-19A93660EBBB}"/>
              </a:ext>
            </a:extLst>
          </p:cNvPr>
          <p:cNvSpPr txBox="1"/>
          <p:nvPr/>
        </p:nvSpPr>
        <p:spPr>
          <a:xfrm>
            <a:off x="1688770" y="276230"/>
            <a:ext cx="8660836" cy="464871"/>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Averaged</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Distribution</a:t>
            </a:r>
            <a:endParaRPr lang="en-US" altLang="zh-CN" sz="2800" b="1" spc="30" dirty="0">
              <a:solidFill>
                <a:schemeClr val="tx1">
                  <a:lumMod val="75000"/>
                  <a:lumOff val="25000"/>
                </a:schemeClr>
              </a:solidFill>
              <a:latin typeface="Tahoma" panose="020B0604030504040204"/>
              <a:cs typeface="Tahoma" panose="020B0604030504040204"/>
            </a:endParaRPr>
          </a:p>
        </p:txBody>
      </p:sp>
      <p:pic>
        <p:nvPicPr>
          <p:cNvPr id="8" name="Picture 7">
            <a:extLst>
              <a:ext uri="{FF2B5EF4-FFF2-40B4-BE49-F238E27FC236}">
                <a16:creationId xmlns:a16="http://schemas.microsoft.com/office/drawing/2014/main" id="{CC39343E-25B8-184F-ADD4-2DFE3521A38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05000" y="877036"/>
            <a:ext cx="10820400" cy="5791200"/>
          </a:xfrm>
          <a:prstGeom prst="rect">
            <a:avLst/>
          </a:prstGeom>
        </p:spPr>
      </p:pic>
      <p:sp>
        <p:nvSpPr>
          <p:cNvPr id="9" name="object 6">
            <a:extLst>
              <a:ext uri="{FF2B5EF4-FFF2-40B4-BE49-F238E27FC236}">
                <a16:creationId xmlns:a16="http://schemas.microsoft.com/office/drawing/2014/main" id="{5053ABFF-EADE-0045-B827-2847D6FC3B39}"/>
              </a:ext>
            </a:extLst>
          </p:cNvPr>
          <p:cNvSpPr txBox="1"/>
          <p:nvPr/>
        </p:nvSpPr>
        <p:spPr>
          <a:xfrm>
            <a:off x="6172200" y="1371600"/>
            <a:ext cx="5791200" cy="4621458"/>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Two One-Sided Tests (TOST) Procedure</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en-US" altLang="zh-CN" sz="2400" spc="30" dirty="0" err="1">
                <a:solidFill>
                  <a:schemeClr val="tx1">
                    <a:lumMod val="75000"/>
                    <a:lumOff val="25000"/>
                  </a:schemeClr>
                </a:solidFill>
                <a:cs typeface="Tahoma" panose="020B0604030504040204"/>
              </a:rPr>
              <a:t>Lakens</a:t>
            </a:r>
            <a:r>
              <a:rPr lang="en-US" altLang="zh-CN" sz="2400" spc="30" dirty="0">
                <a:solidFill>
                  <a:schemeClr val="tx1">
                    <a:lumMod val="75000"/>
                    <a:lumOff val="25000"/>
                  </a:schemeClr>
                </a:solidFill>
                <a:cs typeface="Tahoma" panose="020B0604030504040204"/>
              </a:rPr>
              <a:t> 2017)</a:t>
            </a:r>
            <a:endParaRPr lang="en-US" altLang="zh-CN" sz="24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Comparison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against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i="1" spc="30" dirty="0">
                <a:solidFill>
                  <a:schemeClr val="tx1">
                    <a:lumMod val="75000"/>
                    <a:lumOff val="25000"/>
                  </a:schemeClr>
                </a:solidFill>
                <a:latin typeface="Tahoma" panose="020B0604030504040204"/>
                <a:cs typeface="Tahoma" panose="020B0604030504040204"/>
              </a:rPr>
              <a:t>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0.2</a:t>
            </a:r>
          </a:p>
          <a:p>
            <a:pPr marL="63500" algn="ctr">
              <a:lnSpc>
                <a:spcPct val="150000"/>
              </a:lnSpc>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1)</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Distribution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means:</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significantly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equivalent</a:t>
            </a: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Distribution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standard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deviations:</a:t>
            </a:r>
          </a:p>
          <a:p>
            <a:pPr marL="63500" algn="ctr">
              <a:lnSpc>
                <a:spcPct val="150000"/>
              </a:lnSpc>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significantly</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equivalent</a:t>
            </a:r>
          </a:p>
        </p:txBody>
      </p:sp>
    </p:spTree>
    <p:extLst>
      <p:ext uri="{BB962C8B-B14F-4D97-AF65-F5344CB8AC3E}">
        <p14:creationId xmlns:p14="http://schemas.microsoft.com/office/powerpoint/2010/main" val="2390071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0349606" y="78740"/>
            <a:ext cx="203200" cy="197490"/>
          </a:xfrm>
          <a:prstGeom prst="rect">
            <a:avLst/>
          </a:prstGeom>
        </p:spPr>
        <p:txBody>
          <a:bodyPr vert="horz" wrap="square" lIns="0" tIns="12700" rIns="0" bIns="0" rtlCol="0">
            <a:spAutoFit/>
          </a:bodyPr>
          <a:lstStyle/>
          <a:p>
            <a:pPr marL="12700">
              <a:spcBef>
                <a:spcPts val="100"/>
              </a:spcBef>
            </a:pPr>
            <a:r>
              <a:rPr lang="en-US" altLang="zh-CN" sz="1200" b="1" spc="-70" dirty="0">
                <a:solidFill>
                  <a:srgbClr val="FFFFFF"/>
                </a:solidFill>
                <a:latin typeface="Tahoma" panose="020B0604030504040204"/>
                <a:cs typeface="Tahoma" panose="020B0604030504040204"/>
              </a:rPr>
              <a:t>11</a:t>
            </a:r>
            <a:endParaRPr sz="1200" dirty="0">
              <a:latin typeface="Tahoma" panose="020B0604030504040204"/>
              <a:ea typeface="Tahoma" panose="020B0604030504040204" charset="0"/>
              <a:cs typeface="Tahoma" panose="020B0604030504040204"/>
            </a:endParaRPr>
          </a:p>
        </p:txBody>
      </p:sp>
      <p:sp>
        <p:nvSpPr>
          <p:cNvPr id="7" name="object 6">
            <a:extLst>
              <a:ext uri="{FF2B5EF4-FFF2-40B4-BE49-F238E27FC236}">
                <a16:creationId xmlns:a16="http://schemas.microsoft.com/office/drawing/2014/main" id="{7AB5FC93-A79A-0D43-B8B3-19A93660EBBB}"/>
              </a:ext>
            </a:extLst>
          </p:cNvPr>
          <p:cNvSpPr txBox="1"/>
          <p:nvPr/>
        </p:nvSpPr>
        <p:spPr>
          <a:xfrm>
            <a:off x="1688770" y="276230"/>
            <a:ext cx="8660836" cy="464871"/>
          </a:xfrm>
          <a:prstGeom prst="rect">
            <a:avLst/>
          </a:prstGeom>
        </p:spPr>
        <p:txBody>
          <a:bodyPr vert="horz" wrap="square" lIns="0" tIns="33655" rIns="0" bIns="0" rtlCol="0">
            <a:spAutoFit/>
          </a:bodyPr>
          <a:lstStyle/>
          <a:p>
            <a:pPr marL="63500" algn="ctr">
              <a:spcBef>
                <a:spcPts val="265"/>
              </a:spcBef>
              <a:tabLst>
                <a:tab pos="405765" algn="l"/>
                <a:tab pos="406400" algn="l"/>
              </a:tabLst>
            </a:pPr>
            <a:r>
              <a:rPr lang="en-US" altLang="zh-CN" sz="2800" b="1" spc="30" dirty="0">
                <a:solidFill>
                  <a:schemeClr val="tx1">
                    <a:lumMod val="75000"/>
                    <a:lumOff val="25000"/>
                  </a:schemeClr>
                </a:solidFill>
                <a:cs typeface="Tahoma" panose="020B0604030504040204"/>
              </a:rPr>
              <a:t>Averaged</a:t>
            </a:r>
            <a:r>
              <a:rPr lang="zh-CN" altLang="en-US" sz="2800" b="1" spc="30" dirty="0">
                <a:solidFill>
                  <a:schemeClr val="tx1">
                    <a:lumMod val="75000"/>
                    <a:lumOff val="25000"/>
                  </a:schemeClr>
                </a:solidFill>
                <a:cs typeface="Tahoma" panose="020B0604030504040204"/>
              </a:rPr>
              <a:t> </a:t>
            </a:r>
            <a:r>
              <a:rPr lang="en-US" altLang="zh-CN" sz="2800" b="1" spc="30" dirty="0">
                <a:solidFill>
                  <a:schemeClr val="tx1">
                    <a:lumMod val="75000"/>
                    <a:lumOff val="25000"/>
                  </a:schemeClr>
                </a:solidFill>
                <a:cs typeface="Tahoma" panose="020B0604030504040204"/>
              </a:rPr>
              <a:t>Distribution</a:t>
            </a:r>
            <a:endParaRPr lang="en-US" altLang="zh-CN" sz="2800" b="1" spc="30" dirty="0">
              <a:solidFill>
                <a:schemeClr val="tx1">
                  <a:lumMod val="75000"/>
                  <a:lumOff val="25000"/>
                </a:schemeClr>
              </a:solidFill>
              <a:latin typeface="Tahoma" panose="020B0604030504040204"/>
              <a:cs typeface="Tahoma" panose="020B0604030504040204"/>
            </a:endParaRPr>
          </a:p>
        </p:txBody>
      </p:sp>
      <p:pic>
        <p:nvPicPr>
          <p:cNvPr id="8" name="Picture 7">
            <a:extLst>
              <a:ext uri="{FF2B5EF4-FFF2-40B4-BE49-F238E27FC236}">
                <a16:creationId xmlns:a16="http://schemas.microsoft.com/office/drawing/2014/main" id="{CC39343E-25B8-184F-ADD4-2DFE3521A38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05000" y="877036"/>
            <a:ext cx="10820400" cy="5791200"/>
          </a:xfrm>
          <a:prstGeom prst="rect">
            <a:avLst/>
          </a:prstGeom>
        </p:spPr>
      </p:pic>
      <p:sp>
        <p:nvSpPr>
          <p:cNvPr id="9" name="object 6">
            <a:extLst>
              <a:ext uri="{FF2B5EF4-FFF2-40B4-BE49-F238E27FC236}">
                <a16:creationId xmlns:a16="http://schemas.microsoft.com/office/drawing/2014/main" id="{5053ABFF-EADE-0045-B827-2847D6FC3B39}"/>
              </a:ext>
            </a:extLst>
          </p:cNvPr>
          <p:cNvSpPr txBox="1"/>
          <p:nvPr/>
        </p:nvSpPr>
        <p:spPr>
          <a:xfrm>
            <a:off x="6172200" y="2825229"/>
            <a:ext cx="5791200" cy="2805576"/>
          </a:xfrm>
          <a:prstGeom prst="rect">
            <a:avLst/>
          </a:prstGeom>
        </p:spPr>
        <p:txBody>
          <a:bodyPr vert="horz" wrap="square" lIns="0" tIns="33655" rIns="0" bIns="0" rtlCol="0">
            <a:spAutoFit/>
          </a:bodyPr>
          <a:lstStyle/>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Comparison</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of</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the number of products allocated to each of the 10 brackets across conditions</a:t>
            </a:r>
          </a:p>
          <a:p>
            <a:pPr marL="63500" algn="ctr">
              <a:lnSpc>
                <a:spcPct val="150000"/>
              </a:lnSpc>
              <a:spcBef>
                <a:spcPts val="265"/>
              </a:spcBef>
              <a:tabLst>
                <a:tab pos="405765" algn="l"/>
                <a:tab pos="406400" algn="l"/>
              </a:tabLst>
            </a:pPr>
            <a:endParaRPr lang="en-US" altLang="zh-CN" sz="2400" spc="30" dirty="0">
              <a:solidFill>
                <a:schemeClr val="tx1">
                  <a:lumMod val="75000"/>
                  <a:lumOff val="25000"/>
                </a:schemeClr>
              </a:solidFill>
              <a:cs typeface="Tahoma" panose="020B0604030504040204"/>
            </a:endParaRPr>
          </a:p>
          <a:p>
            <a:pPr marL="63500" algn="ctr">
              <a:lnSpc>
                <a:spcPct val="150000"/>
              </a:lnSpc>
              <a:spcBef>
                <a:spcPts val="265"/>
              </a:spcBef>
              <a:tabLst>
                <a:tab pos="405765" algn="l"/>
                <a:tab pos="406400" algn="l"/>
              </a:tabLst>
            </a:pPr>
            <a:r>
              <a:rPr lang="en-US" altLang="zh-CN" sz="2400" spc="30" dirty="0">
                <a:solidFill>
                  <a:schemeClr val="tx1">
                    <a:lumMod val="75000"/>
                    <a:lumOff val="25000"/>
                  </a:schemeClr>
                </a:solidFill>
                <a:cs typeface="Tahoma" panose="020B0604030504040204"/>
              </a:rPr>
              <a:t>All </a:t>
            </a:r>
            <a:r>
              <a:rPr lang="en-US" altLang="zh-CN" sz="2400" i="1" spc="30" dirty="0">
                <a:solidFill>
                  <a:schemeClr val="tx1">
                    <a:lumMod val="75000"/>
                    <a:lumOff val="25000"/>
                  </a:schemeClr>
                </a:solidFill>
                <a:cs typeface="Tahoma" panose="020B0604030504040204"/>
              </a:rPr>
              <a:t>p</a:t>
            </a:r>
            <a:r>
              <a:rPr lang="en-US" altLang="zh-CN" sz="2400" spc="30" dirty="0">
                <a:solidFill>
                  <a:schemeClr val="tx1">
                    <a:lumMod val="75000"/>
                    <a:lumOff val="25000"/>
                  </a:schemeClr>
                </a:solidFill>
                <a:cs typeface="Tahoma" panose="020B0604030504040204"/>
              </a:rPr>
              <a:t> values &gt; .14</a:t>
            </a:r>
          </a:p>
        </p:txBody>
      </p:sp>
    </p:spTree>
    <p:extLst>
      <p:ext uri="{BB962C8B-B14F-4D97-AF65-F5344CB8AC3E}">
        <p14:creationId xmlns:p14="http://schemas.microsoft.com/office/powerpoint/2010/main" val="929848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990600" y="609600"/>
            <a:ext cx="10516824"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5</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Attenuating the Reference 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Percentage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Discount</a:t>
            </a:r>
            <a:endParaRPr lang="en-US" sz="2800" b="1" dirty="0">
              <a:solidFill>
                <a:schemeClr val="tx1">
                  <a:lumMod val="75000"/>
                  <a:lumOff val="25000"/>
                </a:schemeClr>
              </a:solidFill>
              <a:latin typeface="+mn-lt"/>
            </a:endParaRPr>
          </a:p>
        </p:txBody>
      </p:sp>
      <p:sp>
        <p:nvSpPr>
          <p:cNvPr id="6" name="object 6"/>
          <p:cNvSpPr txBox="1"/>
          <p:nvPr/>
        </p:nvSpPr>
        <p:spPr>
          <a:xfrm>
            <a:off x="1524000" y="1676400"/>
            <a:ext cx="10135824" cy="7705314"/>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400</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U.K.</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participants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from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Prolific</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Imagine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find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flyer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department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store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near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where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live</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Between-participants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format: </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Absolute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vs.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Percentage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(10%</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off</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any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precondition:</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vs.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(minimum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£3)</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2007164" y="1143000"/>
            <a:ext cx="8660836" cy="722056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Mediator: Perceived</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magnitude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of</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the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discount</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opinion,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large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small</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big</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DV: Redemption</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Intention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likely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to</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redeem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unlikely</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likely</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2438400" y="1556242"/>
            <a:ext cx="4865477" cy="5030409"/>
          </a:xfrm>
          <a:prstGeom prst="rect">
            <a:avLst/>
          </a:prstGeom>
        </p:spPr>
      </p:pic>
      <p:sp>
        <p:nvSpPr>
          <p:cNvPr id="14" name="object 6"/>
          <p:cNvSpPr txBox="1"/>
          <p:nvPr/>
        </p:nvSpPr>
        <p:spPr>
          <a:xfrm>
            <a:off x="3249982" y="413390"/>
            <a:ext cx="57413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DV: Redemption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Intention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5" name="Rectangle 14"/>
          <p:cNvSpPr/>
          <p:nvPr/>
        </p:nvSpPr>
        <p:spPr>
          <a:xfrm>
            <a:off x="5805762" y="1732003"/>
            <a:ext cx="474489"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NS</a:t>
            </a:r>
            <a:endParaRPr lang="en-US" altLang="zh-CN" spc="30" dirty="0">
              <a:solidFill>
                <a:schemeClr val="tx1">
                  <a:lumMod val="75000"/>
                  <a:lumOff val="25000"/>
                </a:schemeClr>
              </a:solidFill>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404828" y="1732003"/>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 .003 </a:t>
            </a:r>
          </a:p>
        </p:txBody>
      </p:sp>
      <p:cxnSp>
        <p:nvCxnSpPr>
          <p:cNvPr id="22" name="Straight Connector 21"/>
          <p:cNvCxnSpPr/>
          <p:nvPr/>
        </p:nvCxnSpPr>
        <p:spPr>
          <a:xfrm>
            <a:off x="5585807"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585807"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00207"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730736" y="1842280"/>
            <a:ext cx="3546863" cy="278698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cs typeface="Tahoma" panose="020B0604030504040204"/>
              </a:rPr>
              <a:t>Error</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Bars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CI</a:t>
            </a:r>
          </a:p>
          <a:p>
            <a:pPr algn="just">
              <a:lnSpc>
                <a:spcPct val="150000"/>
              </a:lnSpc>
              <a:defRPr/>
            </a:pPr>
            <a:endParaRPr lang="en-US" altLang="zh-CN" sz="2400" dirty="0">
              <a:solidFill>
                <a:schemeClr val="tx1">
                  <a:lumMod val="75000"/>
                  <a:lumOff val="25000"/>
                </a:schemeClr>
              </a:solidFill>
              <a:cs typeface="Tahoma" panose="020B0604030504040204" charset="0"/>
            </a:endParaRPr>
          </a:p>
          <a:p>
            <a:pPr algn="just">
              <a:lnSpc>
                <a:spcPct val="150000"/>
              </a:lnSpc>
              <a:defRPr/>
            </a:pPr>
            <a:r>
              <a:rPr lang="en-US" altLang="zh-CN" sz="2400" dirty="0">
                <a:solidFill>
                  <a:schemeClr val="tx1">
                    <a:lumMod val="75000"/>
                    <a:lumOff val="25000"/>
                  </a:schemeClr>
                </a:solidFill>
                <a:cs typeface="Tahoma" panose="020B0604030504040204" charset="0"/>
              </a:rPr>
              <a:t>Interaction:</a:t>
            </a:r>
          </a:p>
          <a:p>
            <a:pPr algn="just">
              <a:lnSpc>
                <a:spcPct val="150000"/>
              </a:lnSpc>
              <a:defRPr/>
            </a:pPr>
            <a:r>
              <a:rPr lang="en-US" altLang="zh-CN" sz="2400" i="1" dirty="0">
                <a:solidFill>
                  <a:schemeClr val="tx1">
                    <a:lumMod val="75000"/>
                    <a:lumOff val="25000"/>
                  </a:schemeClr>
                </a:solidFill>
                <a:cs typeface="Tahoma" panose="020B0604030504040204" charset="0"/>
              </a:rPr>
              <a:t>F</a:t>
            </a:r>
            <a:r>
              <a:rPr lang="zh-CN" altLang="en-US" sz="2400" i="1"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(1, 396) = 9.14</a:t>
            </a:r>
            <a:r>
              <a:rPr lang="zh-CN" altLang="en-US" sz="2400" dirty="0">
                <a:solidFill>
                  <a:schemeClr val="tx1">
                    <a:lumMod val="75000"/>
                    <a:lumOff val="25000"/>
                  </a:schemeClr>
                </a:solidFill>
                <a:cs typeface="Tahoma" panose="020B0604030504040204" charset="0"/>
              </a:rPr>
              <a:t> </a:t>
            </a:r>
            <a:endParaRPr lang="en-US" altLang="zh-CN" sz="2400" dirty="0">
              <a:solidFill>
                <a:schemeClr val="tx1">
                  <a:lumMod val="75000"/>
                  <a:lumOff val="25000"/>
                </a:schemeClr>
              </a:solidFill>
              <a:cs typeface="Tahoma" panose="020B0604030504040204" charset="0"/>
            </a:endParaRPr>
          </a:p>
          <a:p>
            <a:pPr algn="just">
              <a:lnSpc>
                <a:spcPct val="150000"/>
              </a:lnSpc>
              <a:defRPr/>
            </a:pPr>
            <a:r>
              <a:rPr lang="en-US" altLang="zh-CN" sz="2400" i="1" dirty="0">
                <a:solidFill>
                  <a:schemeClr val="tx1">
                    <a:lumMod val="75000"/>
                    <a:lumOff val="25000"/>
                  </a:schemeClr>
                </a:solidFill>
                <a:cs typeface="Tahoma" panose="020B0604030504040204" charset="0"/>
              </a:rPr>
              <a:t>p</a:t>
            </a:r>
            <a:r>
              <a:rPr lang="en-US" altLang="zh-CN" sz="2400" dirty="0">
                <a:solidFill>
                  <a:schemeClr val="tx1">
                    <a:lumMod val="75000"/>
                    <a:lumOff val="25000"/>
                  </a:schemeClr>
                </a:solidFill>
                <a:cs typeface="Tahoma" panose="020B0604030504040204" charset="0"/>
              </a:rPr>
              <a:t> = .003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2558361" y="1511516"/>
            <a:ext cx="4865477" cy="5030409"/>
          </a:xfrm>
          <a:prstGeom prst="rect">
            <a:avLst/>
          </a:prstGeom>
        </p:spPr>
      </p:pic>
      <p:sp>
        <p:nvSpPr>
          <p:cNvPr id="8" name="Rectangle 7"/>
          <p:cNvSpPr/>
          <p:nvPr/>
        </p:nvSpPr>
        <p:spPr>
          <a:xfrm>
            <a:off x="7828320" y="2035421"/>
            <a:ext cx="3296880" cy="322133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latin typeface="+mj-lt"/>
                <a:cs typeface="Tahoma" panose="020B0604030504040204"/>
              </a:rPr>
              <a:t>Error</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Bars</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95%</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CI</a:t>
            </a:r>
          </a:p>
          <a:p>
            <a:pPr algn="just">
              <a:lnSpc>
                <a:spcPct val="150000"/>
              </a:lnSpc>
              <a:defRPr/>
            </a:pP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dirty="0">
                <a:solidFill>
                  <a:schemeClr val="tx1">
                    <a:lumMod val="75000"/>
                    <a:lumOff val="25000"/>
                  </a:schemeClr>
                </a:solidFill>
                <a:latin typeface="+mj-lt"/>
                <a:cs typeface="Tahoma" panose="020B0604030504040204" charset="0"/>
              </a:rPr>
              <a:t>Interaction:</a:t>
            </a: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F</a:t>
            </a:r>
            <a:r>
              <a:rPr lang="zh-CN" altLang="en-US" sz="2400" i="1" dirty="0">
                <a:solidFill>
                  <a:schemeClr val="tx1">
                    <a:lumMod val="75000"/>
                    <a:lumOff val="25000"/>
                  </a:schemeClr>
                </a:solidFill>
                <a:latin typeface="+mj-lt"/>
                <a:cs typeface="Tahoma" panose="020B0604030504040204" charset="0"/>
              </a:rPr>
              <a:t> </a:t>
            </a:r>
            <a:r>
              <a:rPr lang="en-US" altLang="zh-CN" sz="2400" dirty="0">
                <a:solidFill>
                  <a:schemeClr val="tx1">
                    <a:lumMod val="75000"/>
                    <a:lumOff val="25000"/>
                  </a:schemeClr>
                </a:solidFill>
                <a:latin typeface="+mj-lt"/>
                <a:cs typeface="Tahoma" panose="020B0604030504040204" charset="0"/>
              </a:rPr>
              <a:t>(1, 396) = 41.54</a:t>
            </a:r>
            <a:r>
              <a:rPr lang="zh-CN" altLang="en-US" sz="2400" dirty="0">
                <a:solidFill>
                  <a:schemeClr val="tx1">
                    <a:lumMod val="75000"/>
                    <a:lumOff val="25000"/>
                  </a:schemeClr>
                </a:solidFill>
                <a:latin typeface="+mj-lt"/>
                <a:cs typeface="Tahoma" panose="020B0604030504040204" charset="0"/>
              </a:rPr>
              <a:t> </a:t>
            </a: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p</a:t>
            </a:r>
            <a:r>
              <a:rPr lang="en-US" altLang="zh-CN" sz="2400" dirty="0">
                <a:solidFill>
                  <a:schemeClr val="tx1">
                    <a:lumMod val="75000"/>
                    <a:lumOff val="25000"/>
                  </a:schemeClr>
                </a:solidFill>
                <a:latin typeface="+mj-lt"/>
                <a:cs typeface="Tahoma" panose="020B0604030504040204" charset="0"/>
              </a:rPr>
              <a:t> &lt; .001</a:t>
            </a:r>
          </a:p>
          <a:p>
            <a:pPr algn="just">
              <a:lnSpc>
                <a:spcPct val="150000"/>
              </a:lnSpc>
              <a:defRPr/>
            </a:pPr>
            <a:endParaRPr lang="en-US" altLang="zh-CN" dirty="0">
              <a:solidFill>
                <a:schemeClr val="tx1">
                  <a:lumMod val="75000"/>
                  <a:lumOff val="25000"/>
                </a:schemeClr>
              </a:solidFill>
              <a:cs typeface="Tahoma" panose="020B0604030504040204" charset="0"/>
            </a:endParaRPr>
          </a:p>
        </p:txBody>
      </p:sp>
      <p:sp>
        <p:nvSpPr>
          <p:cNvPr id="14" name="object 6"/>
          <p:cNvSpPr txBox="1"/>
          <p:nvPr/>
        </p:nvSpPr>
        <p:spPr>
          <a:xfrm>
            <a:off x="1850427" y="499696"/>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Mediator: Perceived Magnitude of the Discount</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5" name="Rectangle 14"/>
          <p:cNvSpPr/>
          <p:nvPr/>
        </p:nvSpPr>
        <p:spPr>
          <a:xfrm>
            <a:off x="5943601" y="1666089"/>
            <a:ext cx="474489"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NS</a:t>
            </a:r>
            <a:endParaRPr lang="en-US" altLang="zh-CN" spc="30" dirty="0">
              <a:solidFill>
                <a:schemeClr val="tx1">
                  <a:lumMod val="75000"/>
                  <a:lumOff val="25000"/>
                </a:schemeClr>
              </a:solidFill>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31357" y="1732003"/>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cxnSp>
        <p:nvCxnSpPr>
          <p:cNvPr id="22" name="Straight Connector 21"/>
          <p:cNvCxnSpPr/>
          <p:nvPr/>
        </p:nvCxnSpPr>
        <p:spPr>
          <a:xfrm>
            <a:off x="57150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15000" y="2128361"/>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C4CB-C170-98A7-F059-7B60FE5D33E4}"/>
              </a:ext>
            </a:extLst>
          </p:cNvPr>
          <p:cNvSpPr>
            <a:spLocks noGrp="1"/>
          </p:cNvSpPr>
          <p:nvPr>
            <p:ph type="title"/>
          </p:nvPr>
        </p:nvSpPr>
        <p:spPr>
          <a:xfrm>
            <a:off x="4038600" y="5532437"/>
            <a:ext cx="3962400" cy="1325563"/>
          </a:xfrm>
        </p:spPr>
        <p:txBody>
          <a:bodyPr/>
          <a:lstStyle/>
          <a:p>
            <a:r>
              <a:rPr lang="en-US" dirty="0" err="1"/>
              <a:t>Guanzhong</a:t>
            </a:r>
            <a:r>
              <a:rPr lang="en-US" dirty="0"/>
              <a:t> Du</a:t>
            </a:r>
          </a:p>
        </p:txBody>
      </p:sp>
      <p:pic>
        <p:nvPicPr>
          <p:cNvPr id="5" name="Picture 4">
            <a:extLst>
              <a:ext uri="{FF2B5EF4-FFF2-40B4-BE49-F238E27FC236}">
                <a16:creationId xmlns:a16="http://schemas.microsoft.com/office/drawing/2014/main" id="{6769A29A-4B31-52E0-C5EE-83C055FB9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21132"/>
            <a:ext cx="5181600" cy="5181600"/>
          </a:xfrm>
          <a:prstGeom prst="rect">
            <a:avLst/>
          </a:prstGeom>
        </p:spPr>
      </p:pic>
    </p:spTree>
    <p:extLst>
      <p:ext uri="{BB962C8B-B14F-4D97-AF65-F5344CB8AC3E}">
        <p14:creationId xmlns:p14="http://schemas.microsoft.com/office/powerpoint/2010/main" val="1516898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5"/>
          <p:cNvGrpSpPr/>
          <p:nvPr/>
        </p:nvGrpSpPr>
        <p:grpSpPr>
          <a:xfrm>
            <a:off x="2438400" y="1394690"/>
            <a:ext cx="8397183" cy="2926772"/>
            <a:chOff x="1664648" y="2034275"/>
            <a:chExt cx="6285645" cy="2195079"/>
          </a:xfrm>
        </p:grpSpPr>
        <p:sp>
          <p:nvSpPr>
            <p:cNvPr id="20" name="矩形 3"/>
            <p:cNvSpPr/>
            <p:nvPr/>
          </p:nvSpPr>
          <p:spPr>
            <a:xfrm>
              <a:off x="1664648" y="3782941"/>
              <a:ext cx="1209226" cy="365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Precondition</a:t>
              </a:r>
            </a:p>
          </p:txBody>
        </p:sp>
        <p:sp>
          <p:nvSpPr>
            <p:cNvPr id="25" name="矩形 4"/>
            <p:cNvSpPr/>
            <p:nvPr/>
          </p:nvSpPr>
          <p:spPr>
            <a:xfrm>
              <a:off x="6596177" y="3720210"/>
              <a:ext cx="1354116" cy="509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Likelihood of Redemption</a:t>
              </a:r>
              <a:endParaRPr lang="en-US" sz="2000" dirty="0">
                <a:solidFill>
                  <a:schemeClr val="tx1"/>
                </a:solidFill>
                <a:latin typeface="+mj-lt"/>
                <a:ea typeface="Tahoma" panose="020B0604030504040204" charset="0"/>
                <a:cs typeface="Tahoma" panose="020B0604030504040204" charset="0"/>
              </a:endParaRPr>
            </a:p>
          </p:txBody>
        </p:sp>
        <p:sp>
          <p:nvSpPr>
            <p:cNvPr id="26" name="矩形 5"/>
            <p:cNvSpPr/>
            <p:nvPr/>
          </p:nvSpPr>
          <p:spPr>
            <a:xfrm>
              <a:off x="2199313" y="2034275"/>
              <a:ext cx="931782" cy="5330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Discount Format</a:t>
              </a:r>
            </a:p>
          </p:txBody>
        </p:sp>
        <p:cxnSp>
          <p:nvCxnSpPr>
            <p:cNvPr id="28" name="直线箭头连接符 14"/>
            <p:cNvCxnSpPr/>
            <p:nvPr/>
          </p:nvCxnSpPr>
          <p:spPr>
            <a:xfrm>
              <a:off x="2919505" y="3965821"/>
              <a:ext cx="36052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直线箭头连接符 14"/>
          <p:cNvCxnSpPr/>
          <p:nvPr/>
        </p:nvCxnSpPr>
        <p:spPr>
          <a:xfrm>
            <a:off x="3808937" y="2208327"/>
            <a:ext cx="499070" cy="6898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5"/>
          <p:cNvSpPr/>
          <p:nvPr/>
        </p:nvSpPr>
        <p:spPr>
          <a:xfrm>
            <a:off x="5444703" y="1807597"/>
            <a:ext cx="1534702" cy="7153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Perceived Magnitude</a:t>
            </a:r>
          </a:p>
        </p:txBody>
      </p:sp>
      <p:cxnSp>
        <p:nvCxnSpPr>
          <p:cNvPr id="31" name="直线箭头连接符 14"/>
          <p:cNvCxnSpPr/>
          <p:nvPr/>
        </p:nvCxnSpPr>
        <p:spPr>
          <a:xfrm flipV="1">
            <a:off x="3383278" y="2206234"/>
            <a:ext cx="1929615" cy="14323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线箭头连接符 14"/>
          <p:cNvCxnSpPr/>
          <p:nvPr/>
        </p:nvCxnSpPr>
        <p:spPr>
          <a:xfrm>
            <a:off x="7111215" y="2164317"/>
            <a:ext cx="2095790" cy="13622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bject 6"/>
          <p:cNvSpPr txBox="1"/>
          <p:nvPr/>
        </p:nvSpPr>
        <p:spPr>
          <a:xfrm>
            <a:off x="4365436" y="446172"/>
            <a:ext cx="42173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Moderated Mediation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7" name="Text Box 17">
            <a:extLst>
              <a:ext uri="{FF2B5EF4-FFF2-40B4-BE49-F238E27FC236}">
                <a16:creationId xmlns:a16="http://schemas.microsoft.com/office/drawing/2014/main" id="{18F4C000-9EF8-6843-8C5E-1A9B17120383}"/>
              </a:ext>
            </a:extLst>
          </p:cNvPr>
          <p:cNvSpPr txBox="1">
            <a:spLocks noChangeArrowheads="1"/>
          </p:cNvSpPr>
          <p:nvPr/>
        </p:nvSpPr>
        <p:spPr bwMode="auto">
          <a:xfrm>
            <a:off x="2184816" y="4714631"/>
            <a:ext cx="9016584" cy="2092881"/>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tabLst/>
              <a:defRPr kumimoji="0" sz="2000" i="0" u="none" strike="noStrike" cap="none" spc="0" normalizeH="0" baseline="0">
                <a:ln>
                  <a:noFill/>
                </a:ln>
                <a:solidFill>
                  <a:schemeClr val="accent1">
                    <a:lumMod val="75000"/>
                  </a:schemeClr>
                </a:solidFill>
                <a:effectLst/>
                <a:uLnTx/>
                <a:uFillTx/>
                <a:latin typeface="Bookman Old Style" pitchFamily="18" charset="0"/>
                <a:ea typeface="Arial Unicode MS" pitchFamily="34" charset="-128"/>
                <a:cs typeface="Arial Unicode MS" pitchFamily="34" charset="-128"/>
              </a:defRPr>
            </a:lvl1pPr>
          </a:lstStyle>
          <a:p>
            <a:pPr>
              <a:spcAft>
                <a:spcPts val="1200"/>
              </a:spcAft>
            </a:pPr>
            <a:r>
              <a:rPr lang="en-US" altLang="zh-CN" sz="2400" b="1" dirty="0">
                <a:solidFill>
                  <a:schemeClr val="tx1">
                    <a:lumMod val="75000"/>
                    <a:lumOff val="25000"/>
                  </a:schemeClr>
                </a:solidFill>
                <a:latin typeface="Tahoma" charset="0"/>
                <a:ea typeface="Tahoma" charset="0"/>
                <a:cs typeface="Tahoma" charset="0"/>
              </a:rPr>
              <a:t>Significant</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Moderated</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Mediation (Model 7)</a:t>
            </a:r>
          </a:p>
          <a:p>
            <a:pPr>
              <a:spcAft>
                <a:spcPts val="1200"/>
              </a:spcAft>
            </a:pPr>
            <a:r>
              <a:rPr lang="en-US" altLang="zh-CN" sz="2400" dirty="0">
                <a:solidFill>
                  <a:schemeClr val="tx1">
                    <a:lumMod val="75000"/>
                    <a:lumOff val="25000"/>
                  </a:schemeClr>
                </a:solidFill>
                <a:latin typeface="Tahoma" charset="0"/>
                <a:ea typeface="Tahoma" charset="0"/>
                <a:cs typeface="Tahoma" charset="0"/>
              </a:rPr>
              <a:t>Absolute</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Format: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Significant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Mediation,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95%</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CI</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[.81,</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1.38]</a:t>
            </a:r>
          </a:p>
          <a:p>
            <a:pPr>
              <a:spcAft>
                <a:spcPts val="1200"/>
              </a:spcAft>
            </a:pPr>
            <a:r>
              <a:rPr lang="en-US" altLang="zh-CN" sz="2400" dirty="0">
                <a:solidFill>
                  <a:schemeClr val="tx1">
                    <a:lumMod val="75000"/>
                    <a:lumOff val="25000"/>
                  </a:schemeClr>
                </a:solidFill>
                <a:latin typeface="Tahoma" charset="0"/>
                <a:ea typeface="Tahoma" charset="0"/>
                <a:cs typeface="Tahoma" charset="0"/>
              </a:rPr>
              <a:t>Percentage</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Format: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No</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Mediation,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95%</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CI</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[-.16,</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.28]</a:t>
            </a:r>
          </a:p>
          <a:p>
            <a:pPr>
              <a:spcAft>
                <a:spcPts val="1200"/>
              </a:spcAft>
            </a:pPr>
            <a:endParaRPr lang="en-US" altLang="zh-CN" sz="2800" b="1" dirty="0">
              <a:solidFill>
                <a:schemeClr val="tx1">
                  <a:lumMod val="75000"/>
                  <a:lumOff val="25000"/>
                </a:schemeClr>
              </a:solidFill>
              <a:latin typeface="Tahoma" charset="0"/>
              <a:ea typeface="Tahoma" charset="0"/>
              <a:cs typeface="Tahoma"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371600" y="381000"/>
            <a:ext cx="10165804" cy="788421"/>
          </a:xfrm>
          <a:prstGeom prst="rect">
            <a:avLst/>
          </a:prstGeom>
        </p:spPr>
        <p:txBody>
          <a:bodyPr vert="horz" wrap="square" lIns="0" tIns="12700" rIns="0" bIns="0" rtlCol="0">
            <a:spAutoFit/>
          </a:bodyPr>
          <a:lstStyle/>
          <a:p>
            <a:pPr marL="12700" algn="ctr">
              <a:spcBef>
                <a:spcPts val="100"/>
              </a:spcBef>
            </a:pPr>
            <a:r>
              <a:rPr lang="en-US" altLang="zh-CN" sz="2800" b="1" spc="-15" dirty="0">
                <a:solidFill>
                  <a:schemeClr val="tx1">
                    <a:lumMod val="75000"/>
                    <a:lumOff val="25000"/>
                  </a:schemeClr>
                </a:solidFill>
                <a:latin typeface="+mn-lt"/>
              </a:rPr>
              <a:t>Study 6 </a:t>
            </a:r>
            <a:br>
              <a:rPr lang="en-US" altLang="zh-CN" sz="2800" b="1" spc="-15" dirty="0">
                <a:solidFill>
                  <a:schemeClr val="tx1">
                    <a:lumMod val="75000"/>
                    <a:lumOff val="25000"/>
                  </a:schemeClr>
                </a:solidFill>
                <a:latin typeface="+mn-lt"/>
              </a:rPr>
            </a:br>
            <a:r>
              <a:rPr lang="en-US" altLang="zh-CN" sz="2800" b="1" spc="-15" dirty="0">
                <a:solidFill>
                  <a:schemeClr val="tx1">
                    <a:lumMod val="75000"/>
                    <a:lumOff val="25000"/>
                  </a:schemeClr>
                </a:solidFill>
                <a:latin typeface="+mn-lt"/>
              </a:rPr>
              <a:t>Attenuating</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the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Reference</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Effect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Category</a:t>
            </a:r>
            <a:r>
              <a:rPr lang="zh-CN" altLang="en-US" sz="2800" b="1" spc="-15" dirty="0">
                <a:solidFill>
                  <a:schemeClr val="tx1">
                    <a:lumMod val="75000"/>
                    <a:lumOff val="25000"/>
                  </a:schemeClr>
                </a:solidFill>
                <a:latin typeface="+mn-lt"/>
              </a:rPr>
              <a:t> </a:t>
            </a:r>
            <a:r>
              <a:rPr lang="en-US" altLang="zh-CN" sz="2800" b="1" spc="-15" dirty="0">
                <a:solidFill>
                  <a:schemeClr val="tx1">
                    <a:lumMod val="75000"/>
                    <a:lumOff val="25000"/>
                  </a:schemeClr>
                </a:solidFill>
                <a:latin typeface="+mn-lt"/>
              </a:rPr>
              <a:t>Restriction</a:t>
            </a:r>
            <a:endParaRPr lang="en-US" sz="2800" b="1" dirty="0">
              <a:solidFill>
                <a:schemeClr val="tx1">
                  <a:lumMod val="75000"/>
                  <a:lumOff val="25000"/>
                </a:schemeClr>
              </a:solidFill>
              <a:latin typeface="+mn-lt"/>
            </a:endParaRPr>
          </a:p>
        </p:txBody>
      </p:sp>
      <p:sp>
        <p:nvSpPr>
          <p:cNvPr id="4" name="object 6"/>
          <p:cNvSpPr txBox="1"/>
          <p:nvPr/>
        </p:nvSpPr>
        <p:spPr>
          <a:xfrm>
            <a:off x="1522776" y="1524000"/>
            <a:ext cx="10135824" cy="6520375"/>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Category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restrictions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implicit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ERPs</a:t>
            </a:r>
          </a:p>
          <a:p>
            <a:pPr marL="406400" indent="-342900">
              <a:spcBef>
                <a:spcPts val="265"/>
              </a:spcBef>
              <a:buFont typeface="Arial" panose="020B0604020202020204" pitchFamily="3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1307</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participants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from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Prolific</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Between-participants: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a:solidFill>
                  <a:schemeClr val="tx1">
                    <a:lumMod val="75000"/>
                    <a:lumOff val="25000"/>
                  </a:schemeClr>
                </a:solidFill>
                <a:latin typeface="Tahoma" panose="020B0604030504040204"/>
                <a:cs typeface="Tahoma" panose="020B0604030504040204"/>
              </a:rPr>
              <a:t>“$1 Off” </a:t>
            </a:r>
            <a:r>
              <a:rPr lang="en-US" altLang="zh-CN" sz="2400" spc="30" dirty="0">
                <a:solidFill>
                  <a:schemeClr val="tx1">
                    <a:lumMod val="75000"/>
                    <a:lumOff val="25000"/>
                  </a:schemeClr>
                </a:solidFill>
                <a:latin typeface="Tahoma" panose="020B0604030504040204"/>
                <a:cs typeface="Tahoma" panose="020B0604030504040204"/>
              </a:rPr>
              <a:t>Supermarket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Purchase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precondition:</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Unrestricted</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vs.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(above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$2)</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Equivalent</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category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restriction: </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cs typeface="Tahoma" panose="020B0604030504040204"/>
              </a:rPr>
              <a:t>Unrestricted</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vs.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Restricted</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bottle of juice,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12 oz)</a:t>
            </a:r>
          </a:p>
          <a:p>
            <a:pPr marL="63500">
              <a:spcBef>
                <a:spcPts val="265"/>
              </a:spcBef>
              <a:tabLst>
                <a:tab pos="405765" algn="l"/>
                <a:tab pos="406400" algn="l"/>
              </a:tabLst>
            </a:pP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400" spc="30" dirty="0">
              <a:latin typeface="Tahoma" panose="020B0604030504040204"/>
              <a:cs typeface="Tahoma" panose="020B060403050404020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2007164" y="1143000"/>
            <a:ext cx="8660836" cy="7220566"/>
          </a:xfrm>
          <a:prstGeom prst="rect">
            <a:avLst/>
          </a:prstGeom>
        </p:spPr>
        <p:txBody>
          <a:bodyPr vert="horz" wrap="square" lIns="0" tIns="33655" rIns="0" bIns="0" rtlCol="0">
            <a:spAutoFit/>
          </a:bodyPr>
          <a:lstStyle/>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Mediator: Perceived</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magnitude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of</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the</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discount</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“In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your</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opinion,</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large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discount?”</a:t>
            </a:r>
            <a:r>
              <a:rPr lang="zh-CN" altLang="en-US" sz="2400" spc="30" dirty="0">
                <a:solidFill>
                  <a:schemeClr val="tx1">
                    <a:lumMod val="75000"/>
                    <a:lumOff val="25000"/>
                  </a:schemeClr>
                </a:solidFill>
                <a:latin typeface="Tahoma" panose="020B0604030504040204"/>
                <a:cs typeface="Tahoma" panose="020B0604030504040204"/>
              </a:rPr>
              <a:t> </a:t>
            </a: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small</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big</a:t>
            </a: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Arial" panose="020B0604020202020204" pitchFamily="34" charset="0"/>
              <a:buChar char="•"/>
              <a:tabLst>
                <a:tab pos="405765" algn="l"/>
                <a:tab pos="406400" algn="l"/>
              </a:tabLst>
            </a:pPr>
            <a:r>
              <a:rPr lang="en-US" altLang="zh-CN" sz="2400" b="1" spc="30" dirty="0">
                <a:solidFill>
                  <a:schemeClr val="tx1">
                    <a:lumMod val="75000"/>
                    <a:lumOff val="25000"/>
                  </a:schemeClr>
                </a:solidFill>
                <a:latin typeface="Tahoma" panose="020B0604030504040204"/>
                <a:cs typeface="Tahoma" panose="020B0604030504040204"/>
              </a:rPr>
              <a:t>DV: Redemption</a:t>
            </a:r>
            <a:r>
              <a:rPr lang="zh-CN" altLang="en-US" sz="2400" b="1" spc="30" dirty="0">
                <a:solidFill>
                  <a:schemeClr val="tx1">
                    <a:lumMod val="75000"/>
                    <a:lumOff val="25000"/>
                  </a:schemeClr>
                </a:solidFill>
                <a:latin typeface="Tahoma" panose="020B0604030504040204"/>
                <a:cs typeface="Tahoma" panose="020B0604030504040204"/>
              </a:rPr>
              <a:t> </a:t>
            </a:r>
            <a:r>
              <a:rPr lang="en-US" altLang="zh-CN" sz="2400" b="1" spc="30" dirty="0">
                <a:solidFill>
                  <a:schemeClr val="tx1">
                    <a:lumMod val="75000"/>
                    <a:lumOff val="25000"/>
                  </a:schemeClr>
                </a:solidFill>
                <a:latin typeface="Tahoma" panose="020B0604030504040204"/>
                <a:cs typeface="Tahoma" panose="020B0604030504040204"/>
              </a:rPr>
              <a:t>Intention</a:t>
            </a:r>
          </a:p>
          <a:p>
            <a:pPr marL="406400" indent="-342900">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“How</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likely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are</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you</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to</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redeem</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this</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coupon?”</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1 = very</a:t>
            </a:r>
            <a:r>
              <a:rPr lang="zh-CN" altLang="en-US" sz="2400" spc="30" dirty="0">
                <a:solidFill>
                  <a:schemeClr val="tx1">
                    <a:lumMod val="75000"/>
                    <a:lumOff val="25000"/>
                  </a:schemeClr>
                </a:solidFill>
                <a:latin typeface="Tahoma" panose="020B0604030504040204"/>
                <a:cs typeface="Tahoma" panose="020B0604030504040204"/>
              </a:rPr>
              <a:t> </a:t>
            </a:r>
            <a:r>
              <a:rPr lang="en-US" altLang="zh-CN" sz="2400" spc="30" dirty="0">
                <a:solidFill>
                  <a:schemeClr val="tx1">
                    <a:lumMod val="75000"/>
                    <a:lumOff val="25000"/>
                  </a:schemeClr>
                </a:solidFill>
                <a:latin typeface="Tahoma" panose="020B0604030504040204"/>
                <a:cs typeface="Tahoma" panose="020B0604030504040204"/>
              </a:rPr>
              <a:t>unlikely</a:t>
            </a:r>
          </a:p>
          <a:p>
            <a:pPr marL="63500">
              <a:spcBef>
                <a:spcPts val="265"/>
              </a:spcBef>
              <a:tabLst>
                <a:tab pos="405765" algn="l"/>
                <a:tab pos="406400" algn="l"/>
              </a:tabLst>
            </a:pPr>
            <a:r>
              <a:rPr lang="en-US" altLang="zh-CN" sz="2400" spc="30" dirty="0">
                <a:solidFill>
                  <a:schemeClr val="tx1">
                    <a:lumMod val="75000"/>
                    <a:lumOff val="25000"/>
                  </a:schemeClr>
                </a:solidFill>
                <a:latin typeface="Tahoma" panose="020B0604030504040204"/>
                <a:cs typeface="Tahoma" panose="020B0604030504040204"/>
              </a:rPr>
              <a:t>      7 = very likely</a:t>
            </a: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2000" spc="30" dirty="0">
              <a:solidFill>
                <a:schemeClr val="tx1">
                  <a:lumMod val="75000"/>
                  <a:lumOff val="25000"/>
                </a:schemeClr>
              </a:solidFill>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a:p>
            <a:pPr marL="406400" indent="-342900">
              <a:spcBef>
                <a:spcPts val="265"/>
              </a:spcBef>
              <a:buFont typeface="Tahoma" panose="020B0604030504040204" charset="0"/>
              <a:buChar char=""/>
              <a:tabLst>
                <a:tab pos="405765" algn="l"/>
                <a:tab pos="406400" algn="l"/>
              </a:tabLst>
            </a:pPr>
            <a:endParaRPr lang="en-US" altLang="zh-CN" sz="1700" spc="30" dirty="0">
              <a:latin typeface="Tahoma" panose="020B0604030504040204"/>
              <a:cs typeface="Tahoma" panose="020B0604030504040204"/>
            </a:endParaRPr>
          </a:p>
        </p:txBody>
      </p:sp>
    </p:spTree>
    <p:extLst>
      <p:ext uri="{BB962C8B-B14F-4D97-AF65-F5344CB8AC3E}">
        <p14:creationId xmlns:p14="http://schemas.microsoft.com/office/powerpoint/2010/main" val="77761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556242"/>
            <a:ext cx="4885744" cy="5051362"/>
          </a:xfrm>
          <a:prstGeom prst="rect">
            <a:avLst/>
          </a:prstGeom>
        </p:spPr>
      </p:pic>
      <p:sp>
        <p:nvSpPr>
          <p:cNvPr id="8" name="Rectangle 7"/>
          <p:cNvSpPr/>
          <p:nvPr/>
        </p:nvSpPr>
        <p:spPr>
          <a:xfrm>
            <a:off x="7828320" y="2035421"/>
            <a:ext cx="4058880" cy="322133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cs typeface="Tahoma" panose="020B0604030504040204"/>
              </a:rPr>
              <a:t>Error</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Bars</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95%</a:t>
            </a:r>
            <a:r>
              <a:rPr lang="zh-CN" altLang="en-US" sz="2400" spc="30" dirty="0">
                <a:solidFill>
                  <a:schemeClr val="tx1">
                    <a:lumMod val="75000"/>
                    <a:lumOff val="25000"/>
                  </a:schemeClr>
                </a:solidFill>
                <a:cs typeface="Tahoma" panose="020B0604030504040204"/>
              </a:rPr>
              <a:t> </a:t>
            </a:r>
            <a:r>
              <a:rPr lang="en-US" altLang="zh-CN" sz="2400" spc="30" dirty="0">
                <a:solidFill>
                  <a:schemeClr val="tx1">
                    <a:lumMod val="75000"/>
                    <a:lumOff val="25000"/>
                  </a:schemeClr>
                </a:solidFill>
                <a:cs typeface="Tahoma" panose="020B0604030504040204"/>
              </a:rPr>
              <a:t>CI</a:t>
            </a:r>
          </a:p>
          <a:p>
            <a:pPr algn="just">
              <a:lnSpc>
                <a:spcPct val="150000"/>
              </a:lnSpc>
              <a:defRPr/>
            </a:pPr>
            <a:endParaRPr lang="en-US" altLang="zh-CN" sz="2400" spc="30" dirty="0">
              <a:solidFill>
                <a:schemeClr val="tx1">
                  <a:lumMod val="75000"/>
                  <a:lumOff val="25000"/>
                </a:schemeClr>
              </a:solidFill>
              <a:cs typeface="Tahoma" panose="020B0604030504040204"/>
            </a:endParaRPr>
          </a:p>
          <a:p>
            <a:pPr algn="just">
              <a:lnSpc>
                <a:spcPct val="150000"/>
              </a:lnSpc>
              <a:defRPr/>
            </a:pPr>
            <a:r>
              <a:rPr lang="en-US" altLang="zh-CN" sz="2400" dirty="0">
                <a:solidFill>
                  <a:schemeClr val="tx1">
                    <a:lumMod val="75000"/>
                    <a:lumOff val="25000"/>
                  </a:schemeClr>
                </a:solidFill>
                <a:cs typeface="Tahoma" panose="020B0604030504040204" charset="0"/>
              </a:rPr>
              <a:t>Interaction:</a:t>
            </a:r>
          </a:p>
          <a:p>
            <a:pPr algn="just">
              <a:lnSpc>
                <a:spcPct val="150000"/>
              </a:lnSpc>
              <a:defRPr/>
            </a:pPr>
            <a:r>
              <a:rPr lang="en-US" altLang="zh-CN" sz="2400" i="1" dirty="0">
                <a:solidFill>
                  <a:schemeClr val="tx1">
                    <a:lumMod val="75000"/>
                    <a:lumOff val="25000"/>
                  </a:schemeClr>
                </a:solidFill>
                <a:cs typeface="Tahoma" panose="020B0604030504040204" charset="0"/>
              </a:rPr>
              <a:t>F</a:t>
            </a:r>
            <a:r>
              <a:rPr lang="zh-CN" altLang="en-US" sz="2400" i="1" dirty="0">
                <a:solidFill>
                  <a:schemeClr val="tx1">
                    <a:lumMod val="75000"/>
                    <a:lumOff val="25000"/>
                  </a:schemeClr>
                </a:solidFill>
                <a:cs typeface="Tahoma" panose="020B0604030504040204" charset="0"/>
              </a:rPr>
              <a:t> </a:t>
            </a:r>
            <a:r>
              <a:rPr lang="en-US" altLang="zh-CN" sz="2400" dirty="0">
                <a:solidFill>
                  <a:schemeClr val="tx1">
                    <a:lumMod val="75000"/>
                    <a:lumOff val="25000"/>
                  </a:schemeClr>
                </a:solidFill>
                <a:cs typeface="Tahoma" panose="020B0604030504040204" charset="0"/>
              </a:rPr>
              <a:t>(1, 1303) = 5.98</a:t>
            </a:r>
            <a:r>
              <a:rPr lang="zh-CN" altLang="en-US" sz="2400" dirty="0">
                <a:solidFill>
                  <a:schemeClr val="tx1">
                    <a:lumMod val="75000"/>
                    <a:lumOff val="25000"/>
                  </a:schemeClr>
                </a:solidFill>
                <a:cs typeface="Tahoma" panose="020B0604030504040204" charset="0"/>
              </a:rPr>
              <a:t> </a:t>
            </a:r>
            <a:endParaRPr lang="en-US" altLang="zh-CN" sz="2400" dirty="0">
              <a:solidFill>
                <a:schemeClr val="tx1">
                  <a:lumMod val="75000"/>
                  <a:lumOff val="25000"/>
                </a:schemeClr>
              </a:solidFill>
              <a:cs typeface="Tahoma" panose="020B0604030504040204" charset="0"/>
            </a:endParaRPr>
          </a:p>
          <a:p>
            <a:pPr algn="just">
              <a:lnSpc>
                <a:spcPct val="150000"/>
              </a:lnSpc>
              <a:defRPr/>
            </a:pPr>
            <a:r>
              <a:rPr lang="en-US" altLang="zh-CN" sz="2400" i="1" dirty="0">
                <a:solidFill>
                  <a:schemeClr val="tx1">
                    <a:lumMod val="75000"/>
                    <a:lumOff val="25000"/>
                  </a:schemeClr>
                </a:solidFill>
                <a:cs typeface="Tahoma" panose="020B0604030504040204" charset="0"/>
              </a:rPr>
              <a:t>p</a:t>
            </a:r>
            <a:r>
              <a:rPr lang="en-US" altLang="zh-CN" sz="2400" dirty="0">
                <a:solidFill>
                  <a:schemeClr val="tx1">
                    <a:lumMod val="75000"/>
                    <a:lumOff val="25000"/>
                  </a:schemeClr>
                </a:solidFill>
                <a:cs typeface="Tahoma" panose="020B0604030504040204" charset="0"/>
              </a:rPr>
              <a:t> = .02</a:t>
            </a:r>
          </a:p>
          <a:p>
            <a:pPr algn="just">
              <a:lnSpc>
                <a:spcPct val="150000"/>
              </a:lnSpc>
              <a:defRPr/>
            </a:pPr>
            <a:endParaRPr lang="en-US" altLang="zh-CN" dirty="0">
              <a:solidFill>
                <a:schemeClr val="tx1">
                  <a:lumMod val="75000"/>
                  <a:lumOff val="25000"/>
                </a:schemeClr>
              </a:solidFill>
              <a:cs typeface="Tahoma" panose="020B0604030504040204" charset="0"/>
            </a:endParaRPr>
          </a:p>
        </p:txBody>
      </p:sp>
      <p:sp>
        <p:nvSpPr>
          <p:cNvPr id="14" name="object 6"/>
          <p:cNvSpPr txBox="1"/>
          <p:nvPr/>
        </p:nvSpPr>
        <p:spPr>
          <a:xfrm>
            <a:off x="3606465" y="464532"/>
            <a:ext cx="55889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DV: Redemption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Intention</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31357" y="1702709"/>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cxnSp>
        <p:nvCxnSpPr>
          <p:cNvPr id="22" name="Straight Connector 21"/>
          <p:cNvCxnSpPr/>
          <p:nvPr/>
        </p:nvCxnSpPr>
        <p:spPr>
          <a:xfrm>
            <a:off x="57150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15000" y="2128361"/>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683770" y="1666089"/>
            <a:ext cx="1052211"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a:t>
            </a:r>
            <a:r>
              <a:rPr lang="en-US" altLang="zh-CN" spc="30" dirty="0">
                <a:solidFill>
                  <a:schemeClr val="tx1">
                    <a:lumMod val="75000"/>
                    <a:lumOff val="25000"/>
                  </a:schemeClr>
                </a:solidFill>
                <a:latin typeface="Tahoma" panose="020B0604030504040204"/>
                <a:cs typeface="Tahoma" panose="020B0604030504040204"/>
              </a:rPr>
              <a:t> .02 </a:t>
            </a:r>
          </a:p>
        </p:txBody>
      </p:sp>
      <p:pic>
        <p:nvPicPr>
          <p:cNvPr id="3" name="Picture 2">
            <a:extLst>
              <a:ext uri="{FF2B5EF4-FFF2-40B4-BE49-F238E27FC236}">
                <a16:creationId xmlns:a16="http://schemas.microsoft.com/office/drawing/2014/main" id="{62636826-16FD-C34D-A9A2-8FFF2D572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6069751"/>
            <a:ext cx="4698582" cy="78824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392" y="1420585"/>
            <a:ext cx="4959607" cy="5127729"/>
          </a:xfrm>
          <a:prstGeom prst="rect">
            <a:avLst/>
          </a:prstGeom>
        </p:spPr>
      </p:pic>
      <p:sp>
        <p:nvSpPr>
          <p:cNvPr id="8" name="Rectangle 7"/>
          <p:cNvSpPr/>
          <p:nvPr/>
        </p:nvSpPr>
        <p:spPr>
          <a:xfrm>
            <a:off x="7828320" y="2035421"/>
            <a:ext cx="3601680" cy="3221331"/>
          </a:xfrm>
          <a:prstGeom prst="rect">
            <a:avLst/>
          </a:prstGeom>
        </p:spPr>
        <p:txBody>
          <a:bodyPr wrap="square">
            <a:spAutoFit/>
          </a:bodyPr>
          <a:lstStyle/>
          <a:p>
            <a:pPr algn="just">
              <a:lnSpc>
                <a:spcPct val="150000"/>
              </a:lnSpc>
              <a:defRPr/>
            </a:pPr>
            <a:r>
              <a:rPr lang="en-US" altLang="zh-CN" sz="2400" spc="30" dirty="0">
                <a:solidFill>
                  <a:schemeClr val="tx1">
                    <a:lumMod val="75000"/>
                    <a:lumOff val="25000"/>
                  </a:schemeClr>
                </a:solidFill>
                <a:latin typeface="+mj-lt"/>
                <a:cs typeface="Tahoma" panose="020B0604030504040204"/>
              </a:rPr>
              <a:t>Error</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Bars</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95%</a:t>
            </a:r>
            <a:r>
              <a:rPr lang="zh-CN" altLang="en-US" sz="2400" spc="30" dirty="0">
                <a:solidFill>
                  <a:schemeClr val="tx1">
                    <a:lumMod val="75000"/>
                    <a:lumOff val="25000"/>
                  </a:schemeClr>
                </a:solidFill>
                <a:latin typeface="+mj-lt"/>
                <a:cs typeface="Tahoma" panose="020B0604030504040204"/>
              </a:rPr>
              <a:t> </a:t>
            </a:r>
            <a:r>
              <a:rPr lang="en-US" altLang="zh-CN" sz="2400" spc="30" dirty="0">
                <a:solidFill>
                  <a:schemeClr val="tx1">
                    <a:lumMod val="75000"/>
                    <a:lumOff val="25000"/>
                  </a:schemeClr>
                </a:solidFill>
                <a:latin typeface="+mj-lt"/>
                <a:cs typeface="Tahoma" panose="020B0604030504040204"/>
              </a:rPr>
              <a:t>CI</a:t>
            </a:r>
          </a:p>
          <a:p>
            <a:pPr algn="just">
              <a:lnSpc>
                <a:spcPct val="150000"/>
              </a:lnSpc>
              <a:defRPr/>
            </a:pP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dirty="0">
                <a:solidFill>
                  <a:schemeClr val="tx1">
                    <a:lumMod val="75000"/>
                    <a:lumOff val="25000"/>
                  </a:schemeClr>
                </a:solidFill>
                <a:latin typeface="+mj-lt"/>
                <a:cs typeface="Tahoma" panose="020B0604030504040204" charset="0"/>
              </a:rPr>
              <a:t>Interaction:</a:t>
            </a: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F</a:t>
            </a:r>
            <a:r>
              <a:rPr lang="zh-CN" altLang="en-US" sz="2400" i="1" dirty="0">
                <a:solidFill>
                  <a:schemeClr val="tx1">
                    <a:lumMod val="75000"/>
                    <a:lumOff val="25000"/>
                  </a:schemeClr>
                </a:solidFill>
                <a:latin typeface="+mj-lt"/>
                <a:cs typeface="Tahoma" panose="020B0604030504040204" charset="0"/>
              </a:rPr>
              <a:t> </a:t>
            </a:r>
            <a:r>
              <a:rPr lang="en-US" altLang="zh-CN" sz="2400" dirty="0">
                <a:solidFill>
                  <a:schemeClr val="tx1">
                    <a:lumMod val="75000"/>
                    <a:lumOff val="25000"/>
                  </a:schemeClr>
                </a:solidFill>
                <a:latin typeface="+mj-lt"/>
                <a:cs typeface="Tahoma" panose="020B0604030504040204" charset="0"/>
              </a:rPr>
              <a:t>(1, 1303) = 52.21</a:t>
            </a:r>
            <a:r>
              <a:rPr lang="zh-CN" altLang="en-US" sz="2400" dirty="0">
                <a:solidFill>
                  <a:schemeClr val="tx1">
                    <a:lumMod val="75000"/>
                    <a:lumOff val="25000"/>
                  </a:schemeClr>
                </a:solidFill>
                <a:latin typeface="+mj-lt"/>
                <a:cs typeface="Tahoma" panose="020B0604030504040204" charset="0"/>
              </a:rPr>
              <a:t> </a:t>
            </a:r>
            <a:endParaRPr lang="en-US" altLang="zh-CN" sz="2400" dirty="0">
              <a:solidFill>
                <a:schemeClr val="tx1">
                  <a:lumMod val="75000"/>
                  <a:lumOff val="25000"/>
                </a:schemeClr>
              </a:solidFill>
              <a:latin typeface="+mj-lt"/>
              <a:cs typeface="Tahoma" panose="020B0604030504040204" charset="0"/>
            </a:endParaRPr>
          </a:p>
          <a:p>
            <a:pPr algn="just">
              <a:lnSpc>
                <a:spcPct val="150000"/>
              </a:lnSpc>
              <a:defRPr/>
            </a:pPr>
            <a:r>
              <a:rPr lang="en-US" altLang="zh-CN" sz="2400" i="1" dirty="0">
                <a:solidFill>
                  <a:schemeClr val="tx1">
                    <a:lumMod val="75000"/>
                    <a:lumOff val="25000"/>
                  </a:schemeClr>
                </a:solidFill>
                <a:latin typeface="+mj-lt"/>
                <a:cs typeface="Tahoma" panose="020B0604030504040204" charset="0"/>
              </a:rPr>
              <a:t>p</a:t>
            </a:r>
            <a:r>
              <a:rPr lang="en-US" altLang="zh-CN" sz="2400" dirty="0">
                <a:solidFill>
                  <a:schemeClr val="tx1">
                    <a:lumMod val="75000"/>
                    <a:lumOff val="25000"/>
                  </a:schemeClr>
                </a:solidFill>
                <a:latin typeface="+mj-lt"/>
                <a:cs typeface="Tahoma" panose="020B0604030504040204" charset="0"/>
              </a:rPr>
              <a:t> &lt; .001</a:t>
            </a:r>
          </a:p>
          <a:p>
            <a:pPr algn="just">
              <a:lnSpc>
                <a:spcPct val="150000"/>
              </a:lnSpc>
              <a:defRPr/>
            </a:pPr>
            <a:endParaRPr lang="en-US" altLang="zh-CN" dirty="0">
              <a:solidFill>
                <a:schemeClr val="tx1">
                  <a:lumMod val="75000"/>
                  <a:lumOff val="25000"/>
                </a:schemeClr>
              </a:solidFill>
              <a:cs typeface="Tahoma" panose="020B0604030504040204" charset="0"/>
            </a:endParaRPr>
          </a:p>
        </p:txBody>
      </p:sp>
      <p:sp>
        <p:nvSpPr>
          <p:cNvPr id="14" name="object 6"/>
          <p:cNvSpPr txBox="1"/>
          <p:nvPr/>
        </p:nvSpPr>
        <p:spPr>
          <a:xfrm>
            <a:off x="1975930" y="565707"/>
            <a:ext cx="8660836"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Mediator: Perceived Magnitude of the Discount</a:t>
            </a:r>
            <a:r>
              <a:rPr lang="zh-CN" altLang="en-US"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(Mean)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cxnSp>
        <p:nvCxnSpPr>
          <p:cNvPr id="16" name="Straight Connector 15"/>
          <p:cNvCxnSpPr/>
          <p:nvPr/>
        </p:nvCxnSpPr>
        <p:spPr>
          <a:xfrm>
            <a:off x="34655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65505" y="214526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79905" y="2145268"/>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77813" y="1705571"/>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cxnSp>
        <p:nvCxnSpPr>
          <p:cNvPr id="22" name="Straight Connector 21"/>
          <p:cNvCxnSpPr/>
          <p:nvPr/>
        </p:nvCxnSpPr>
        <p:spPr>
          <a:xfrm>
            <a:off x="57150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15000" y="2128361"/>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2128361"/>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715000" y="1705571"/>
            <a:ext cx="1182696" cy="369332"/>
          </a:xfrm>
          <a:prstGeom prst="rect">
            <a:avLst/>
          </a:prstGeom>
        </p:spPr>
        <p:txBody>
          <a:bodyPr wrap="none">
            <a:spAutoFit/>
          </a:bodyPr>
          <a:lstStyle/>
          <a:p>
            <a:r>
              <a:rPr lang="en-US" altLang="zh-CN" i="1" spc="30" dirty="0">
                <a:solidFill>
                  <a:schemeClr val="tx1">
                    <a:lumMod val="75000"/>
                    <a:lumOff val="25000"/>
                  </a:schemeClr>
                </a:solidFill>
                <a:latin typeface="Tahoma" panose="020B0604030504040204"/>
                <a:cs typeface="Tahoma" panose="020B0604030504040204"/>
              </a:rPr>
              <a:t>p &lt;</a:t>
            </a:r>
            <a:r>
              <a:rPr lang="en-US" altLang="zh-CN" spc="30" dirty="0">
                <a:solidFill>
                  <a:schemeClr val="tx1">
                    <a:lumMod val="75000"/>
                    <a:lumOff val="25000"/>
                  </a:schemeClr>
                </a:solidFill>
                <a:latin typeface="Tahoma" panose="020B0604030504040204"/>
                <a:cs typeface="Tahoma" panose="020B0604030504040204"/>
              </a:rPr>
              <a:t> .001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5"/>
          <p:cNvGrpSpPr/>
          <p:nvPr/>
        </p:nvGrpSpPr>
        <p:grpSpPr>
          <a:xfrm>
            <a:off x="2209800" y="1149570"/>
            <a:ext cx="8597753" cy="2989272"/>
            <a:chOff x="1514513" y="1987400"/>
            <a:chExt cx="6435780" cy="2241954"/>
          </a:xfrm>
        </p:grpSpPr>
        <p:sp>
          <p:nvSpPr>
            <p:cNvPr id="20" name="矩形 3"/>
            <p:cNvSpPr/>
            <p:nvPr/>
          </p:nvSpPr>
          <p:spPr>
            <a:xfrm>
              <a:off x="1664648" y="3782941"/>
              <a:ext cx="1209226" cy="365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Precondition</a:t>
              </a:r>
            </a:p>
          </p:txBody>
        </p:sp>
        <p:sp>
          <p:nvSpPr>
            <p:cNvPr id="25" name="矩形 4"/>
            <p:cNvSpPr/>
            <p:nvPr/>
          </p:nvSpPr>
          <p:spPr>
            <a:xfrm>
              <a:off x="6596177" y="3720210"/>
              <a:ext cx="1354116" cy="509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mj-lt"/>
                  <a:cs typeface="Tahoma" panose="020B0604030504040204" charset="0"/>
                </a:rPr>
                <a:t>Likelihood of Redemption</a:t>
              </a:r>
              <a:endParaRPr lang="en-US" sz="2000" dirty="0">
                <a:solidFill>
                  <a:schemeClr val="tx1"/>
                </a:solidFill>
                <a:latin typeface="+mj-lt"/>
                <a:ea typeface="Tahoma" panose="020B0604030504040204" charset="0"/>
                <a:cs typeface="Tahoma" panose="020B0604030504040204" charset="0"/>
              </a:endParaRPr>
            </a:p>
          </p:txBody>
        </p:sp>
        <p:sp>
          <p:nvSpPr>
            <p:cNvPr id="26" name="矩形 5"/>
            <p:cNvSpPr/>
            <p:nvPr/>
          </p:nvSpPr>
          <p:spPr>
            <a:xfrm>
              <a:off x="1514513" y="1987400"/>
              <a:ext cx="1975047" cy="5330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Equivalent</a:t>
              </a:r>
            </a:p>
            <a:p>
              <a:pPr algn="ctr"/>
              <a:r>
                <a:rPr lang="en-US" altLang="zh-CN" sz="2000" dirty="0">
                  <a:solidFill>
                    <a:schemeClr val="tx1"/>
                  </a:solidFill>
                  <a:latin typeface="+mj-lt"/>
                  <a:cs typeface="Tahoma" panose="020B0604030504040204" charset="0"/>
                </a:rPr>
                <a:t>Category</a:t>
              </a:r>
              <a:r>
                <a:rPr lang="zh-CN" altLang="en-US" sz="2000" dirty="0">
                  <a:solidFill>
                    <a:schemeClr val="tx1"/>
                  </a:solidFill>
                  <a:latin typeface="+mj-lt"/>
                  <a:cs typeface="Tahoma" panose="020B0604030504040204" charset="0"/>
                </a:rPr>
                <a:t> </a:t>
              </a:r>
              <a:r>
                <a:rPr lang="en-US" altLang="zh-CN" sz="2000" dirty="0">
                  <a:solidFill>
                    <a:schemeClr val="tx1"/>
                  </a:solidFill>
                  <a:latin typeface="+mj-lt"/>
                  <a:cs typeface="Tahoma" panose="020B0604030504040204" charset="0"/>
                </a:rPr>
                <a:t>Restriction</a:t>
              </a:r>
            </a:p>
          </p:txBody>
        </p:sp>
        <p:cxnSp>
          <p:nvCxnSpPr>
            <p:cNvPr id="28" name="直线箭头连接符 14"/>
            <p:cNvCxnSpPr/>
            <p:nvPr/>
          </p:nvCxnSpPr>
          <p:spPr>
            <a:xfrm>
              <a:off x="2919505" y="3965821"/>
              <a:ext cx="360526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直线箭头连接符 14"/>
          <p:cNvCxnSpPr/>
          <p:nvPr/>
        </p:nvCxnSpPr>
        <p:spPr>
          <a:xfrm>
            <a:off x="3780907" y="2025707"/>
            <a:ext cx="499070" cy="6898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5"/>
          <p:cNvSpPr/>
          <p:nvPr/>
        </p:nvSpPr>
        <p:spPr>
          <a:xfrm>
            <a:off x="5416673" y="1624977"/>
            <a:ext cx="1534702" cy="7153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tx1"/>
                </a:solidFill>
                <a:latin typeface="+mj-lt"/>
                <a:cs typeface="Tahoma" panose="020B0604030504040204" charset="0"/>
              </a:rPr>
              <a:t>Perceived Magnitude</a:t>
            </a:r>
          </a:p>
        </p:txBody>
      </p:sp>
      <p:cxnSp>
        <p:nvCxnSpPr>
          <p:cNvPr id="31" name="直线箭头连接符 14"/>
          <p:cNvCxnSpPr/>
          <p:nvPr/>
        </p:nvCxnSpPr>
        <p:spPr>
          <a:xfrm flipV="1">
            <a:off x="3355248" y="2023614"/>
            <a:ext cx="1929615" cy="14323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线箭头连接符 14"/>
          <p:cNvCxnSpPr/>
          <p:nvPr/>
        </p:nvCxnSpPr>
        <p:spPr>
          <a:xfrm>
            <a:off x="7083185" y="1981697"/>
            <a:ext cx="2095790" cy="13622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bject 6"/>
          <p:cNvSpPr txBox="1"/>
          <p:nvPr/>
        </p:nvSpPr>
        <p:spPr>
          <a:xfrm>
            <a:off x="4365436" y="446172"/>
            <a:ext cx="4217398" cy="703398"/>
          </a:xfrm>
          <a:prstGeom prst="rect">
            <a:avLst/>
          </a:prstGeom>
        </p:spPr>
        <p:txBody>
          <a:bodyPr vert="horz" wrap="square" lIns="0" tIns="33655" rIns="0" bIns="0" rtlCol="0">
            <a:spAutoFit/>
          </a:bodyPr>
          <a:lstStyle/>
          <a:p>
            <a:pPr marL="63500">
              <a:spcBef>
                <a:spcPts val="265"/>
              </a:spcBef>
              <a:tabLst>
                <a:tab pos="405765" algn="l"/>
                <a:tab pos="406400" algn="l"/>
              </a:tabLst>
            </a:pPr>
            <a:r>
              <a:rPr lang="en-US" altLang="zh-CN" sz="2400" b="1" spc="30" dirty="0">
                <a:solidFill>
                  <a:schemeClr val="tx1">
                    <a:lumMod val="75000"/>
                    <a:lumOff val="25000"/>
                  </a:schemeClr>
                </a:solidFill>
                <a:latin typeface="Tahoma" panose="020B0604030504040204" charset="0"/>
                <a:ea typeface="Tahoma" panose="020B0604030504040204" charset="0"/>
                <a:cs typeface="Tahoma" panose="020B0604030504040204" charset="0"/>
              </a:rPr>
              <a:t>Moderated Mediation</a:t>
            </a:r>
          </a:p>
          <a:p>
            <a:pPr marL="63500">
              <a:spcBef>
                <a:spcPts val="265"/>
              </a:spcBef>
              <a:tabLst>
                <a:tab pos="405765" algn="l"/>
                <a:tab pos="406400" algn="l"/>
              </a:tabLst>
            </a:pPr>
            <a:endParaRPr lang="en-US" altLang="zh-CN" sz="1700" spc="30" dirty="0">
              <a:latin typeface="Tahoma" panose="020B0604030504040204"/>
              <a:cs typeface="Tahoma" panose="020B0604030504040204"/>
            </a:endParaRPr>
          </a:p>
        </p:txBody>
      </p:sp>
      <p:sp>
        <p:nvSpPr>
          <p:cNvPr id="17" name="Text Box 17">
            <a:extLst>
              <a:ext uri="{FF2B5EF4-FFF2-40B4-BE49-F238E27FC236}">
                <a16:creationId xmlns:a16="http://schemas.microsoft.com/office/drawing/2014/main" id="{18F4C000-9EF8-6843-8C5E-1A9B17120383}"/>
              </a:ext>
            </a:extLst>
          </p:cNvPr>
          <p:cNvSpPr txBox="1">
            <a:spLocks noChangeArrowheads="1"/>
          </p:cNvSpPr>
          <p:nvPr/>
        </p:nvSpPr>
        <p:spPr bwMode="auto">
          <a:xfrm>
            <a:off x="457200" y="4737029"/>
            <a:ext cx="11353800" cy="1508105"/>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tabLst/>
              <a:defRPr kumimoji="0" sz="2000" i="0" u="none" strike="noStrike" cap="none" spc="0" normalizeH="0" baseline="0">
                <a:ln>
                  <a:noFill/>
                </a:ln>
                <a:solidFill>
                  <a:schemeClr val="accent1">
                    <a:lumMod val="75000"/>
                  </a:schemeClr>
                </a:solidFill>
                <a:effectLst/>
                <a:uLnTx/>
                <a:uFillTx/>
                <a:latin typeface="Bookman Old Style" pitchFamily="18" charset="0"/>
                <a:ea typeface="Arial Unicode MS" pitchFamily="34" charset="-128"/>
                <a:cs typeface="Arial Unicode MS" pitchFamily="34" charset="-128"/>
              </a:defRPr>
            </a:lvl1pPr>
          </a:lstStyle>
          <a:p>
            <a:pPr>
              <a:spcAft>
                <a:spcPts val="1200"/>
              </a:spcAft>
            </a:pPr>
            <a:r>
              <a:rPr lang="en-US" altLang="zh-CN" sz="2400" b="1" dirty="0">
                <a:solidFill>
                  <a:schemeClr val="tx1">
                    <a:lumMod val="75000"/>
                    <a:lumOff val="25000"/>
                  </a:schemeClr>
                </a:solidFill>
                <a:latin typeface="Tahoma" charset="0"/>
                <a:ea typeface="Tahoma" charset="0"/>
                <a:cs typeface="Tahoma" charset="0"/>
              </a:rPr>
              <a:t>Significant</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Moderated</a:t>
            </a:r>
            <a:r>
              <a:rPr lang="zh-CN" altLang="en-US" sz="2400" b="1" dirty="0">
                <a:solidFill>
                  <a:schemeClr val="tx1">
                    <a:lumMod val="75000"/>
                    <a:lumOff val="25000"/>
                  </a:schemeClr>
                </a:solidFill>
                <a:latin typeface="Tahoma" charset="0"/>
                <a:ea typeface="Tahoma" charset="0"/>
                <a:cs typeface="Tahoma" charset="0"/>
              </a:rPr>
              <a:t> </a:t>
            </a:r>
            <a:r>
              <a:rPr lang="en-US" altLang="zh-CN" sz="2400" b="1" dirty="0">
                <a:solidFill>
                  <a:schemeClr val="tx1">
                    <a:lumMod val="75000"/>
                    <a:lumOff val="25000"/>
                  </a:schemeClr>
                </a:solidFill>
                <a:latin typeface="Tahoma" charset="0"/>
                <a:ea typeface="Tahoma" charset="0"/>
                <a:cs typeface="Tahoma" charset="0"/>
              </a:rPr>
              <a:t>Mediation (Model 7)</a:t>
            </a:r>
          </a:p>
          <a:p>
            <a:pPr>
              <a:spcAft>
                <a:spcPts val="1200"/>
              </a:spcAft>
            </a:pPr>
            <a:r>
              <a:rPr lang="en-US" altLang="zh-CN" sz="2400" dirty="0">
                <a:solidFill>
                  <a:schemeClr val="tx1">
                    <a:lumMod val="75000"/>
                    <a:lumOff val="25000"/>
                  </a:schemeClr>
                </a:solidFill>
                <a:latin typeface="Tahoma" charset="0"/>
                <a:ea typeface="Tahoma" charset="0"/>
                <a:cs typeface="Tahoma" charset="0"/>
              </a:rPr>
              <a:t>Without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Category</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Restriction: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Indirect</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Effect </a:t>
            </a:r>
            <a:r>
              <a:rPr lang="el-GR" altLang="zh-CN" sz="2400" dirty="0">
                <a:solidFill>
                  <a:schemeClr val="tx1">
                    <a:lumMod val="75000"/>
                    <a:lumOff val="25000"/>
                  </a:schemeClr>
                </a:solidFill>
                <a:latin typeface="Tahoma" charset="0"/>
                <a:ea typeface="Tahoma" charset="0"/>
                <a:cs typeface="Tahoma" charset="0"/>
              </a:rPr>
              <a:t>= .66, </a:t>
            </a:r>
            <a:r>
              <a:rPr lang="en-US" altLang="zh-CN" sz="2400" dirty="0">
                <a:solidFill>
                  <a:schemeClr val="tx1">
                    <a:lumMod val="75000"/>
                    <a:lumOff val="25000"/>
                  </a:schemeClr>
                </a:solidFill>
                <a:latin typeface="Tahoma" charset="0"/>
                <a:ea typeface="Tahoma" charset="0"/>
                <a:cs typeface="Tahoma" charset="0"/>
              </a:rPr>
              <a:t>95% CI = [.53, .81] </a:t>
            </a:r>
          </a:p>
          <a:p>
            <a:pPr>
              <a:spcAft>
                <a:spcPts val="1200"/>
              </a:spcAft>
            </a:pPr>
            <a:r>
              <a:rPr lang="en-US" altLang="zh-CN" sz="2400" dirty="0">
                <a:solidFill>
                  <a:schemeClr val="tx1">
                    <a:lumMod val="75000"/>
                    <a:lumOff val="25000"/>
                  </a:schemeClr>
                </a:solidFill>
                <a:latin typeface="Tahoma" charset="0"/>
                <a:ea typeface="Tahoma" charset="0"/>
                <a:cs typeface="Tahoma" charset="0"/>
              </a:rPr>
              <a:t>With</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Category</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Restriction:</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(Attenuated)</a:t>
            </a:r>
            <a:r>
              <a:rPr lang="zh-CN" altLang="en-US"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Indirect Effect </a:t>
            </a:r>
            <a:r>
              <a:rPr lang="el-GR" altLang="zh-CN"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22</a:t>
            </a:r>
            <a:r>
              <a:rPr lang="el-GR" altLang="zh-CN" sz="2400" dirty="0">
                <a:solidFill>
                  <a:schemeClr val="tx1">
                    <a:lumMod val="75000"/>
                    <a:lumOff val="25000"/>
                  </a:schemeClr>
                </a:solidFill>
                <a:latin typeface="Tahoma" charset="0"/>
                <a:ea typeface="Tahoma" charset="0"/>
                <a:cs typeface="Tahoma" charset="0"/>
              </a:rPr>
              <a:t>, </a:t>
            </a:r>
            <a:r>
              <a:rPr lang="en-US" altLang="zh-CN" sz="2400" dirty="0">
                <a:solidFill>
                  <a:schemeClr val="tx1">
                    <a:lumMod val="75000"/>
                    <a:lumOff val="25000"/>
                  </a:schemeClr>
                </a:solidFill>
                <a:latin typeface="Tahoma" charset="0"/>
                <a:ea typeface="Tahoma" charset="0"/>
                <a:cs typeface="Tahoma" charset="0"/>
              </a:rPr>
              <a:t>95% CI = [.14, .31] </a:t>
            </a:r>
            <a:endParaRPr lang="en-US" altLang="zh-CN" sz="2800" b="1" dirty="0">
              <a:solidFill>
                <a:schemeClr val="tx1">
                  <a:lumMod val="75000"/>
                  <a:lumOff val="25000"/>
                </a:schemeClr>
              </a:solidFill>
              <a:latin typeface="Tahoma" charset="0"/>
              <a:ea typeface="Tahoma" charset="0"/>
              <a:cs typeface="Tahoma" charset="0"/>
            </a:endParaRPr>
          </a:p>
        </p:txBody>
      </p:sp>
    </p:spTree>
    <p:extLst>
      <p:ext uri="{BB962C8B-B14F-4D97-AF65-F5344CB8AC3E}">
        <p14:creationId xmlns:p14="http://schemas.microsoft.com/office/powerpoint/2010/main" val="2815934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876800" y="685800"/>
            <a:ext cx="3238300" cy="400622"/>
          </a:xfrm>
          <a:prstGeom prst="rect">
            <a:avLst/>
          </a:prstGeom>
        </p:spPr>
        <p:txBody>
          <a:bodyPr vert="horz" wrap="square" lIns="0" tIns="12700" rIns="0" bIns="0" rtlCol="0">
            <a:spAutoFit/>
          </a:bodyPr>
          <a:lstStyle/>
          <a:p>
            <a:pPr marL="12700">
              <a:spcBef>
                <a:spcPts val="100"/>
              </a:spcBef>
            </a:pPr>
            <a:r>
              <a:rPr lang="en-US" altLang="zh-CN" sz="2800" b="1" spc="-15" dirty="0">
                <a:solidFill>
                  <a:schemeClr val="tx1">
                    <a:lumMod val="75000"/>
                    <a:lumOff val="25000"/>
                  </a:schemeClr>
                </a:solidFill>
                <a:latin typeface="+mn-lt"/>
              </a:rPr>
              <a:t>Contributions</a:t>
            </a:r>
            <a:endParaRPr lang="en-US" sz="2800" b="1" dirty="0">
              <a:solidFill>
                <a:schemeClr val="tx1">
                  <a:lumMod val="75000"/>
                  <a:lumOff val="25000"/>
                </a:schemeClr>
              </a:solidFill>
              <a:latin typeface="+mn-lt"/>
            </a:endParaRPr>
          </a:p>
        </p:txBody>
      </p:sp>
      <p:sp>
        <p:nvSpPr>
          <p:cNvPr id="6" name="object 6"/>
          <p:cNvSpPr txBox="1"/>
          <p:nvPr/>
        </p:nvSpPr>
        <p:spPr>
          <a:xfrm>
            <a:off x="1371600" y="1447800"/>
            <a:ext cx="9842829" cy="3781163"/>
          </a:xfrm>
          <a:prstGeom prst="rect">
            <a:avLst/>
          </a:prstGeom>
        </p:spPr>
        <p:txBody>
          <a:bodyPr vert="horz" wrap="square" lIns="0" tIns="33655" rIns="0" bIns="0" rtlCol="0">
            <a:spAutoFit/>
          </a:bodyPr>
          <a:lstStyle/>
          <a:p>
            <a:pPr marL="406400" indent="-342900">
              <a:lnSpc>
                <a:spcPct val="150000"/>
              </a:lnSpc>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new</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lens for</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understanding purchase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preconditions: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ERPs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that</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affect</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the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magnitude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of</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discount</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perceived</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by</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consumers.</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406400" indent="-342900">
              <a:lnSpc>
                <a:spcPct val="150000"/>
              </a:lnSpc>
              <a:spcBef>
                <a:spcPts val="265"/>
              </a:spcBef>
              <a:buFont typeface="Tahoma" panose="020B0604030504040204" charset="0"/>
              <a:buChar char=""/>
              <a:tabLst>
                <a:tab pos="405765" algn="l"/>
                <a:tab pos="406400" algn="l"/>
              </a:tabLst>
            </a:pPr>
            <a:endPar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406400" indent="-342900">
              <a:lnSpc>
                <a:spcPct val="150000"/>
              </a:lnSpc>
              <a:spcBef>
                <a:spcPts val="265"/>
              </a:spcBef>
              <a:buFont typeface="Arial" panose="020B0604020202020204" pitchFamily="34" charset="0"/>
              <a:buChar char="•"/>
              <a:tabLst>
                <a:tab pos="405765" algn="l"/>
                <a:tab pos="406400" algn="l"/>
              </a:tabLst>
            </a:pP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An externally supplied reference point can generate more positive consumer reactions even when it makes the offer objectively worse</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economically——a</a:t>
            </a:r>
            <a:r>
              <a:rPr lang="zh-CN" altLang="en-US"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rPr>
              <a:t>novel </a:t>
            </a:r>
            <a:r>
              <a:rPr lang="en-US" altLang="zh-CN" sz="2400" spc="30">
                <a:solidFill>
                  <a:schemeClr val="tx1">
                    <a:lumMod val="75000"/>
                    <a:lumOff val="25000"/>
                  </a:schemeClr>
                </a:solidFill>
                <a:latin typeface="Tahoma" panose="020B0604030504040204" charset="0"/>
                <a:ea typeface="Tahoma" panose="020B0604030504040204" charset="0"/>
                <a:cs typeface="Tahoma" panose="020B0604030504040204" charset="0"/>
              </a:rPr>
              <a:t>dominance violation.</a:t>
            </a:r>
            <a:endParaRPr lang="en-US" altLang="zh-CN" sz="24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marL="63500">
              <a:spcBef>
                <a:spcPts val="265"/>
              </a:spcBef>
              <a:tabLst>
                <a:tab pos="405765" algn="l"/>
                <a:tab pos="406400" algn="l"/>
              </a:tabLst>
            </a:pPr>
            <a:endParaRPr lang="en-US" altLang="zh-CN" sz="2000" spc="30"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4E1-9E55-EF89-4C01-7CB3415A8512}"/>
              </a:ext>
            </a:extLst>
          </p:cNvPr>
          <p:cNvSpPr>
            <a:spLocks noGrp="1"/>
          </p:cNvSpPr>
          <p:nvPr>
            <p:ph type="ctrTitle"/>
          </p:nvPr>
        </p:nvSpPr>
        <p:spPr>
          <a:xfrm>
            <a:off x="704538" y="2380508"/>
            <a:ext cx="10439400" cy="2387600"/>
          </a:xfrm>
        </p:spPr>
        <p:txBody>
          <a:bodyPr>
            <a:noAutofit/>
          </a:bodyPr>
          <a:lstStyle/>
          <a:p>
            <a:br>
              <a:rPr lang="en-US" altLang="zh-CN" sz="4800" dirty="0">
                <a:latin typeface="Segoe UI" panose="020B0502040204020203" pitchFamily="34" charset="0"/>
                <a:cs typeface="Segoe UI" panose="020B0502040204020203" pitchFamily="34" charset="0"/>
              </a:rPr>
            </a:br>
            <a:br>
              <a:rPr lang="en-US" altLang="zh-CN" sz="4800" dirty="0">
                <a:latin typeface="Segoe UI" panose="020B0502040204020203" pitchFamily="34" charset="0"/>
                <a:cs typeface="Segoe UI" panose="020B0502040204020203" pitchFamily="34" charset="0"/>
              </a:rPr>
            </a:br>
            <a:r>
              <a:rPr lang="en-US" altLang="zh-CN" sz="4800" dirty="0">
                <a:latin typeface="Segoe UI" panose="020B0502040204020203" pitchFamily="34" charset="0"/>
                <a:cs typeface="Segoe UI" panose="020B0502040204020203" pitchFamily="34" charset="0"/>
              </a:rPr>
              <a:t>The Price that Binds: </a:t>
            </a:r>
            <a:br>
              <a:rPr lang="en-US" altLang="zh-CN" sz="4800" dirty="0">
                <a:latin typeface="Segoe UI" panose="020B0502040204020203" pitchFamily="34" charset="0"/>
                <a:cs typeface="Segoe UI" panose="020B0502040204020203" pitchFamily="34" charset="0"/>
              </a:rPr>
            </a:br>
            <a:r>
              <a:rPr lang="en-US" altLang="zh-CN" sz="4800" dirty="0">
                <a:latin typeface="Segoe UI" panose="020B0502040204020203" pitchFamily="34" charset="0"/>
                <a:cs typeface="Segoe UI" panose="020B0502040204020203" pitchFamily="34" charset="0"/>
              </a:rPr>
              <a:t>Perceived Fairness and the Effectiveness of Restricted Promotions</a:t>
            </a:r>
            <a:endParaRPr lang="en-US" sz="4800"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06DB75D2-30C6-EE19-2854-7A78BB455D33}"/>
              </a:ext>
            </a:extLst>
          </p:cNvPr>
          <p:cNvPicPr>
            <a:picLocks noChangeAspect="1"/>
          </p:cNvPicPr>
          <p:nvPr/>
        </p:nvPicPr>
        <p:blipFill>
          <a:blip r:embed="rId3"/>
          <a:stretch>
            <a:fillRect/>
          </a:stretch>
        </p:blipFill>
        <p:spPr>
          <a:xfrm>
            <a:off x="8712304" y="404813"/>
            <a:ext cx="2832100" cy="927100"/>
          </a:xfrm>
          <a:prstGeom prst="rect">
            <a:avLst/>
          </a:prstGeom>
        </p:spPr>
      </p:pic>
      <p:sp>
        <p:nvSpPr>
          <p:cNvPr id="5" name="Slide Number Placeholder 4">
            <a:extLst>
              <a:ext uri="{FF2B5EF4-FFF2-40B4-BE49-F238E27FC236}">
                <a16:creationId xmlns:a16="http://schemas.microsoft.com/office/drawing/2014/main" id="{C5A2826D-09E8-AEA4-D1A4-6AFF6C47BF3F}"/>
              </a:ext>
            </a:extLst>
          </p:cNvPr>
          <p:cNvSpPr>
            <a:spLocks noGrp="1"/>
          </p:cNvSpPr>
          <p:nvPr>
            <p:ph type="sldNum" sz="quarter" idx="12"/>
          </p:nvPr>
        </p:nvSpPr>
        <p:spPr/>
        <p:txBody>
          <a:bodyPr/>
          <a:lstStyle/>
          <a:p>
            <a:fld id="{82A5928A-368E-F64F-8D9A-9160A9B00FC2}" type="slidenum">
              <a:rPr lang="en-US" smtClean="0"/>
              <a:t>47</a:t>
            </a:fld>
            <a:endParaRPr lang="en-US"/>
          </a:p>
        </p:txBody>
      </p:sp>
    </p:spTree>
    <p:extLst>
      <p:ext uri="{BB962C8B-B14F-4D97-AF65-F5344CB8AC3E}">
        <p14:creationId xmlns:p14="http://schemas.microsoft.com/office/powerpoint/2010/main" val="805549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C4CB-C170-98A7-F059-7B60FE5D33E4}"/>
              </a:ext>
            </a:extLst>
          </p:cNvPr>
          <p:cNvSpPr>
            <a:spLocks noGrp="1"/>
          </p:cNvSpPr>
          <p:nvPr>
            <p:ph type="title"/>
          </p:nvPr>
        </p:nvSpPr>
        <p:spPr>
          <a:xfrm>
            <a:off x="4038600" y="5532437"/>
            <a:ext cx="3962400" cy="1325563"/>
          </a:xfrm>
        </p:spPr>
        <p:txBody>
          <a:bodyPr/>
          <a:lstStyle/>
          <a:p>
            <a:r>
              <a:rPr lang="en-US" dirty="0" err="1"/>
              <a:t>Shangwen</a:t>
            </a:r>
            <a:r>
              <a:rPr lang="en-US" dirty="0"/>
              <a:t> Yi</a:t>
            </a:r>
          </a:p>
        </p:txBody>
      </p:sp>
      <p:pic>
        <p:nvPicPr>
          <p:cNvPr id="4" name="Picture 3">
            <a:extLst>
              <a:ext uri="{FF2B5EF4-FFF2-40B4-BE49-F238E27FC236}">
                <a16:creationId xmlns:a16="http://schemas.microsoft.com/office/drawing/2014/main" id="{AB954A39-33EA-B927-E424-55D444D5E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100" y="533400"/>
            <a:ext cx="5257800" cy="5257800"/>
          </a:xfrm>
          <a:prstGeom prst="rect">
            <a:avLst/>
          </a:prstGeom>
        </p:spPr>
      </p:pic>
    </p:spTree>
    <p:extLst>
      <p:ext uri="{BB962C8B-B14F-4D97-AF65-F5344CB8AC3E}">
        <p14:creationId xmlns:p14="http://schemas.microsoft.com/office/powerpoint/2010/main" val="3084450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AD8C6-AC61-936E-1175-CA1FD3E5CF1F}"/>
              </a:ext>
            </a:extLst>
          </p:cNvPr>
          <p:cNvSpPr>
            <a:spLocks noGrp="1"/>
          </p:cNvSpPr>
          <p:nvPr>
            <p:ph type="title"/>
          </p:nvPr>
        </p:nvSpPr>
        <p:spPr/>
        <p:txBody>
          <a:bodyPr/>
          <a:lstStyle/>
          <a:p>
            <a:r>
              <a:rPr lang="en-US" altLang="zh-CN" dirty="0">
                <a:latin typeface="Segoe UI" panose="020B0502040204020203" pitchFamily="34" charset="0"/>
                <a:cs typeface="Segoe UI" panose="020B0502040204020203" pitchFamily="34" charset="0"/>
              </a:rPr>
              <a:t>Promotion</a:t>
            </a:r>
            <a:r>
              <a:rPr lang="zh-CN" altLang="en-US" dirty="0">
                <a:latin typeface="Segoe UI" panose="020B0502040204020203" pitchFamily="34" charset="0"/>
                <a:cs typeface="Segoe UI" panose="020B0502040204020203" pitchFamily="34" charset="0"/>
              </a:rPr>
              <a:t> </a:t>
            </a:r>
            <a:r>
              <a:rPr lang="en-US" altLang="zh-CN" dirty="0">
                <a:latin typeface="Segoe UI" panose="020B0502040204020203" pitchFamily="34" charset="0"/>
                <a:cs typeface="Segoe UI" panose="020B0502040204020203" pitchFamily="34" charset="0"/>
              </a:rPr>
              <a:t>Architecture</a:t>
            </a:r>
            <a:endParaRPr lang="en-US" dirty="0">
              <a:latin typeface="Segoe UI" panose="020B0502040204020203" pitchFamily="34" charset="0"/>
              <a:cs typeface="Segoe UI" panose="020B0502040204020203" pitchFamily="34" charset="0"/>
            </a:endParaRPr>
          </a:p>
        </p:txBody>
      </p:sp>
      <p:sp>
        <p:nvSpPr>
          <p:cNvPr id="5" name="Slide Number Placeholder 4">
            <a:extLst>
              <a:ext uri="{FF2B5EF4-FFF2-40B4-BE49-F238E27FC236}">
                <a16:creationId xmlns:a16="http://schemas.microsoft.com/office/drawing/2014/main" id="{293C4FDD-923F-DEB0-238F-07B902555F1B}"/>
              </a:ext>
            </a:extLst>
          </p:cNvPr>
          <p:cNvSpPr>
            <a:spLocks noGrp="1"/>
          </p:cNvSpPr>
          <p:nvPr>
            <p:ph type="sldNum" sz="quarter" idx="12"/>
          </p:nvPr>
        </p:nvSpPr>
        <p:spPr/>
        <p:txBody>
          <a:bodyPr/>
          <a:lstStyle/>
          <a:p>
            <a:fld id="{82A5928A-368E-F64F-8D9A-9160A9B00FC2}" type="slidenum">
              <a:rPr lang="en-US" smtClean="0"/>
              <a:t>49</a:t>
            </a:fld>
            <a:endParaRPr lang="en-US"/>
          </a:p>
        </p:txBody>
      </p:sp>
      <p:pic>
        <p:nvPicPr>
          <p:cNvPr id="6" name="Picture 5">
            <a:extLst>
              <a:ext uri="{FF2B5EF4-FFF2-40B4-BE49-F238E27FC236}">
                <a16:creationId xmlns:a16="http://schemas.microsoft.com/office/drawing/2014/main" id="{D414D675-808C-43F5-A9AE-FE4858738A4F}"/>
              </a:ext>
            </a:extLst>
          </p:cNvPr>
          <p:cNvPicPr>
            <a:picLocks noChangeAspect="1"/>
          </p:cNvPicPr>
          <p:nvPr/>
        </p:nvPicPr>
        <p:blipFill>
          <a:blip r:embed="rId3"/>
          <a:stretch>
            <a:fillRect/>
          </a:stretch>
        </p:blipFill>
        <p:spPr>
          <a:xfrm>
            <a:off x="591222" y="1328116"/>
            <a:ext cx="5504778" cy="4710919"/>
          </a:xfrm>
          <a:prstGeom prst="rect">
            <a:avLst/>
          </a:prstGeom>
        </p:spPr>
      </p:pic>
      <p:pic>
        <p:nvPicPr>
          <p:cNvPr id="7" name="Picture 6">
            <a:extLst>
              <a:ext uri="{FF2B5EF4-FFF2-40B4-BE49-F238E27FC236}">
                <a16:creationId xmlns:a16="http://schemas.microsoft.com/office/drawing/2014/main" id="{277A94E8-36C2-81DC-D118-69A93ED3F81A}"/>
              </a:ext>
            </a:extLst>
          </p:cNvPr>
          <p:cNvPicPr>
            <a:picLocks noChangeAspect="1"/>
          </p:cNvPicPr>
          <p:nvPr/>
        </p:nvPicPr>
        <p:blipFill>
          <a:blip r:embed="rId4"/>
          <a:stretch>
            <a:fillRect/>
          </a:stretch>
        </p:blipFill>
        <p:spPr>
          <a:xfrm>
            <a:off x="6230254" y="1328116"/>
            <a:ext cx="5504775" cy="4710918"/>
          </a:xfrm>
          <a:prstGeom prst="rect">
            <a:avLst/>
          </a:prstGeom>
        </p:spPr>
      </p:pic>
      <p:sp>
        <p:nvSpPr>
          <p:cNvPr id="9" name="TextBox 8">
            <a:extLst>
              <a:ext uri="{FF2B5EF4-FFF2-40B4-BE49-F238E27FC236}">
                <a16:creationId xmlns:a16="http://schemas.microsoft.com/office/drawing/2014/main" id="{7297CC09-B52A-F5B1-F4A2-B5CB75B430ED}"/>
              </a:ext>
            </a:extLst>
          </p:cNvPr>
          <p:cNvSpPr txBox="1"/>
          <p:nvPr/>
        </p:nvSpPr>
        <p:spPr>
          <a:xfrm>
            <a:off x="1818225" y="6077247"/>
            <a:ext cx="3050772" cy="461665"/>
          </a:xfrm>
          <a:prstGeom prst="rect">
            <a:avLst/>
          </a:prstGeom>
          <a:noFill/>
        </p:spPr>
        <p:txBody>
          <a:bodyPr wrap="none" rtlCol="0">
            <a:spAutoFit/>
          </a:bodyPr>
          <a:lstStyle/>
          <a:p>
            <a:r>
              <a:rPr lang="en-US" altLang="zh-CN" sz="2400" dirty="0">
                <a:latin typeface="Segoe UI" panose="020B0502040204020203" pitchFamily="34" charset="0"/>
                <a:cs typeface="Segoe UI" panose="020B0502040204020203" pitchFamily="34" charset="0"/>
              </a:rPr>
              <a:t>Threshold</a:t>
            </a:r>
            <a:r>
              <a:rPr lang="zh-CN" altLang="en-US" sz="2400" dirty="0">
                <a:latin typeface="Segoe UI" panose="020B0502040204020203" pitchFamily="34" charset="0"/>
                <a:cs typeface="Segoe UI" panose="020B0502040204020203" pitchFamily="34" charset="0"/>
              </a:rPr>
              <a:t> </a:t>
            </a:r>
            <a:r>
              <a:rPr lang="en-US" altLang="zh-CN" sz="2400" dirty="0">
                <a:latin typeface="Segoe UI" panose="020B0502040204020203" pitchFamily="34" charset="0"/>
                <a:cs typeface="Segoe UI" panose="020B0502040204020203" pitchFamily="34" charset="0"/>
              </a:rPr>
              <a:t>Promotion</a:t>
            </a:r>
            <a:endParaRPr lang="en-US" sz="2400" dirty="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F8AFFD6D-C849-C397-A8E4-A497A1932C4F}"/>
              </a:ext>
            </a:extLst>
          </p:cNvPr>
          <p:cNvSpPr txBox="1"/>
          <p:nvPr/>
        </p:nvSpPr>
        <p:spPr>
          <a:xfrm>
            <a:off x="7708745" y="6039034"/>
            <a:ext cx="2759858" cy="461665"/>
          </a:xfrm>
          <a:prstGeom prst="rect">
            <a:avLst/>
          </a:prstGeom>
          <a:noFill/>
        </p:spPr>
        <p:txBody>
          <a:bodyPr wrap="none" rtlCol="0">
            <a:spAutoFit/>
          </a:bodyPr>
          <a:lstStyle/>
          <a:p>
            <a:r>
              <a:rPr lang="en-US" altLang="zh-CN" sz="2400" dirty="0">
                <a:latin typeface="Segoe UI" panose="020B0502040204020203" pitchFamily="34" charset="0"/>
                <a:cs typeface="Segoe UI" panose="020B0502040204020203" pitchFamily="34" charset="0"/>
              </a:rPr>
              <a:t>Capped</a:t>
            </a:r>
            <a:r>
              <a:rPr lang="zh-CN" altLang="en-US" sz="2400" dirty="0">
                <a:latin typeface="Segoe UI" panose="020B0502040204020203" pitchFamily="34" charset="0"/>
                <a:cs typeface="Segoe UI" panose="020B0502040204020203" pitchFamily="34" charset="0"/>
              </a:rPr>
              <a:t> </a:t>
            </a:r>
            <a:r>
              <a:rPr lang="en-US" altLang="zh-CN" sz="2400" dirty="0">
                <a:latin typeface="Segoe UI" panose="020B0502040204020203" pitchFamily="34" charset="0"/>
                <a:cs typeface="Segoe UI" panose="020B0502040204020203" pitchFamily="34" charset="0"/>
              </a:rPr>
              <a:t>Promotion</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8527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sp>
        <p:nvSpPr>
          <p:cNvPr id="16" name="Rectangle 15"/>
          <p:cNvSpPr/>
          <p:nvPr/>
        </p:nvSpPr>
        <p:spPr>
          <a:xfrm>
            <a:off x="685800" y="457200"/>
            <a:ext cx="10757844" cy="1943417"/>
          </a:xfrm>
          <a:prstGeom prst="rect">
            <a:avLst/>
          </a:prstGeom>
        </p:spPr>
        <p:txBody>
          <a:bodyPr wrap="square">
            <a:spAutoFit/>
          </a:bodyPr>
          <a:lstStyle/>
          <a:p>
            <a:pPr algn="ctr">
              <a:lnSpc>
                <a:spcPct val="150000"/>
              </a:lnSpc>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Imagine that you</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are</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the manager of a supermarket. Your supermarket would mail a promotion to 1000 people who live in the local area with a coupon. </a:t>
            </a:r>
            <a:endParaRPr 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4" name="Rectangle 13"/>
          <p:cNvSpPr/>
          <p:nvPr/>
        </p:nvSpPr>
        <p:spPr>
          <a:xfrm>
            <a:off x="4042104" y="2847211"/>
            <a:ext cx="4480222" cy="1469185"/>
          </a:xfrm>
          <a:prstGeom prst="rect">
            <a:avLst/>
          </a:prstGeom>
          <a:ln w="25400">
            <a:solidFill>
              <a:schemeClr val="tx2"/>
            </a:solidFill>
          </a:ln>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$1</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Off</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Any</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Product</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Box 11"/>
          <p:cNvSpPr txBox="1"/>
          <p:nvPr/>
        </p:nvSpPr>
        <p:spPr>
          <a:xfrm>
            <a:off x="914399" y="5105400"/>
            <a:ext cx="10735631" cy="523220"/>
          </a:xfrm>
          <a:prstGeom prst="rect">
            <a:avLst/>
          </a:prstGeom>
          <a:noFill/>
        </p:spPr>
        <p:txBody>
          <a:bodyPr wrap="none" rtlCol="0">
            <a:spAutoFit/>
          </a:bodyPr>
          <a:lstStyle/>
          <a:p>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How many people do you think would redeem the coupon?</a:t>
            </a:r>
            <a:endParaRPr lang="en-US" sz="2800" dirty="0">
              <a:ea typeface="Tahoma" panose="020B0604030504040204" charset="0"/>
              <a:cs typeface="Tahoma" panose="020B060403050404020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4770EF-BAA1-D5E9-387C-BE4A75C9D0DD}"/>
              </a:ext>
            </a:extLst>
          </p:cNvPr>
          <p:cNvSpPr>
            <a:spLocks noGrp="1"/>
          </p:cNvSpPr>
          <p:nvPr>
            <p:ph type="sldNum" sz="quarter" idx="12"/>
          </p:nvPr>
        </p:nvSpPr>
        <p:spPr/>
        <p:txBody>
          <a:bodyPr/>
          <a:lstStyle/>
          <a:p>
            <a:fld id="{82A5928A-368E-F64F-8D9A-9160A9B00FC2}" type="slidenum">
              <a:rPr lang="en-US" smtClean="0"/>
              <a:t>50</a:t>
            </a:fld>
            <a:endParaRPr lang="en-US"/>
          </a:p>
        </p:txBody>
      </p:sp>
      <p:sp>
        <p:nvSpPr>
          <p:cNvPr id="9" name="TextBox 8">
            <a:extLst>
              <a:ext uri="{FF2B5EF4-FFF2-40B4-BE49-F238E27FC236}">
                <a16:creationId xmlns:a16="http://schemas.microsoft.com/office/drawing/2014/main" id="{530FFDC5-6429-B635-1198-ECB098B304BB}"/>
              </a:ext>
            </a:extLst>
          </p:cNvPr>
          <p:cNvSpPr txBox="1"/>
          <p:nvPr/>
        </p:nvSpPr>
        <p:spPr>
          <a:xfrm>
            <a:off x="1468828" y="5822126"/>
            <a:ext cx="9254344" cy="646331"/>
          </a:xfrm>
          <a:prstGeom prst="rect">
            <a:avLst/>
          </a:prstGeom>
          <a:noFill/>
        </p:spPr>
        <p:txBody>
          <a:bodyPr wrap="square">
            <a:spAutoFit/>
          </a:bodyPr>
          <a:lstStyle/>
          <a:p>
            <a:r>
              <a:rPr lang="en-US" altLang="zh-CN"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Trigger</a:t>
            </a:r>
            <a:r>
              <a:rPr lang="zh-CN" altLang="en-US"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 </a:t>
            </a:r>
            <a:r>
              <a:rPr lang="en-US" altLang="zh-CN"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Value:</a:t>
            </a:r>
            <a:r>
              <a:rPr lang="zh-CN" altLang="en-US"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 </a:t>
            </a:r>
            <a:r>
              <a:rPr lang="en-CA" sz="1800" dirty="0">
                <a:solidFill>
                  <a:srgbClr val="142328"/>
                </a:solidFill>
                <a:effectLst/>
                <a:latin typeface="Segoe UI" panose="020B0502040204020203" pitchFamily="34" charset="0"/>
                <a:ea typeface="Times New Roman" panose="02020603050405020304" pitchFamily="18" charset="0"/>
                <a:cs typeface="Segoe UI" panose="020B0502040204020203" pitchFamily="34" charset="0"/>
              </a:rPr>
              <a:t>the critical spending level that triggers a change in the discount received</a:t>
            </a:r>
          </a:p>
          <a:p>
            <a:r>
              <a:rPr lang="en-CA" dirty="0">
                <a:effectLst/>
                <a:latin typeface="Segoe UI" panose="020B0502040204020203" pitchFamily="34" charset="0"/>
                <a:cs typeface="Segoe UI" panose="020B0502040204020203" pitchFamily="34" charset="0"/>
              </a:rPr>
              <a:t> </a:t>
            </a:r>
            <a:endParaRPr lang="en-US" dirty="0">
              <a:latin typeface="Segoe UI" panose="020B0502040204020203" pitchFamily="34" charset="0"/>
              <a:cs typeface="Segoe UI" panose="020B0502040204020203" pitchFamily="34" charset="0"/>
            </a:endParaRPr>
          </a:p>
        </p:txBody>
      </p:sp>
      <p:pic>
        <p:nvPicPr>
          <p:cNvPr id="8" name="Picture 7" descr="Chart&#10;&#10;Description automatically generated with medium confidence">
            <a:extLst>
              <a:ext uri="{FF2B5EF4-FFF2-40B4-BE49-F238E27FC236}">
                <a16:creationId xmlns:a16="http://schemas.microsoft.com/office/drawing/2014/main" id="{1EDA5C38-A54F-B0E2-1B88-ACD62CB59F29}"/>
              </a:ext>
            </a:extLst>
          </p:cNvPr>
          <p:cNvPicPr>
            <a:picLocks noChangeAspect="1"/>
          </p:cNvPicPr>
          <p:nvPr/>
        </p:nvPicPr>
        <p:blipFill>
          <a:blip r:embed="rId3"/>
          <a:stretch>
            <a:fillRect/>
          </a:stretch>
        </p:blipFill>
        <p:spPr>
          <a:xfrm>
            <a:off x="997772" y="968751"/>
            <a:ext cx="9504357" cy="4462231"/>
          </a:xfrm>
          <a:prstGeom prst="rect">
            <a:avLst/>
          </a:prstGeom>
        </p:spPr>
      </p:pic>
    </p:spTree>
    <p:extLst>
      <p:ext uri="{BB962C8B-B14F-4D97-AF65-F5344CB8AC3E}">
        <p14:creationId xmlns:p14="http://schemas.microsoft.com/office/powerpoint/2010/main" val="790997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4B53-20A3-0E41-9133-7DEF7BC2F509}"/>
              </a:ext>
            </a:extLst>
          </p:cNvPr>
          <p:cNvSpPr>
            <a:spLocks noGrp="1"/>
          </p:cNvSpPr>
          <p:nvPr>
            <p:ph type="title"/>
          </p:nvPr>
        </p:nvSpPr>
        <p:spPr>
          <a:xfrm>
            <a:off x="838200" y="5395"/>
            <a:ext cx="10515600" cy="1325563"/>
          </a:xfrm>
        </p:spPr>
        <p:txBody>
          <a:bodyPr/>
          <a:lstStyle/>
          <a:p>
            <a:r>
              <a:rPr lang="en-US" altLang="zh-CN" dirty="0"/>
              <a:t>Equity:</a:t>
            </a:r>
            <a:r>
              <a:rPr lang="zh-CN" altLang="en-US" dirty="0"/>
              <a:t> </a:t>
            </a:r>
            <a:r>
              <a:rPr lang="en-US" altLang="zh-CN" dirty="0"/>
              <a:t>Capped</a:t>
            </a:r>
            <a:r>
              <a:rPr lang="zh-CN" altLang="en-US" dirty="0"/>
              <a:t> </a:t>
            </a:r>
            <a:r>
              <a:rPr lang="en-US" altLang="zh-CN" dirty="0"/>
              <a:t>vs</a:t>
            </a:r>
            <a:r>
              <a:rPr lang="zh-CN" altLang="en-US" dirty="0"/>
              <a:t> </a:t>
            </a:r>
            <a:r>
              <a:rPr lang="en-US" altLang="zh-CN" dirty="0"/>
              <a:t>Threshold</a:t>
            </a:r>
            <a:r>
              <a:rPr lang="zh-CN" altLang="en-US" dirty="0"/>
              <a:t> </a:t>
            </a:r>
            <a:r>
              <a:rPr lang="en-US" altLang="zh-CN" dirty="0"/>
              <a:t>Promotion</a:t>
            </a:r>
            <a:endParaRPr lang="en-US" dirty="0"/>
          </a:p>
        </p:txBody>
      </p:sp>
      <p:sp>
        <p:nvSpPr>
          <p:cNvPr id="3" name="Content Placeholder 2">
            <a:extLst>
              <a:ext uri="{FF2B5EF4-FFF2-40B4-BE49-F238E27FC236}">
                <a16:creationId xmlns:a16="http://schemas.microsoft.com/office/drawing/2014/main" id="{D46FAA7C-8AF4-5540-8CF2-BFDBFC7B110C}"/>
              </a:ext>
            </a:extLst>
          </p:cNvPr>
          <p:cNvSpPr>
            <a:spLocks noGrp="1"/>
          </p:cNvSpPr>
          <p:nvPr>
            <p:ph idx="1"/>
          </p:nvPr>
        </p:nvSpPr>
        <p:spPr>
          <a:xfrm>
            <a:off x="838200" y="4052684"/>
            <a:ext cx="5257800" cy="3656722"/>
          </a:xfrm>
        </p:spPr>
        <p:txBody>
          <a:bodyPr>
            <a:normAutofit/>
          </a:bodyPr>
          <a:lstStyle/>
          <a:p>
            <a:r>
              <a:rPr lang="en-US" altLang="zh-CN" dirty="0"/>
              <a:t>Exaggerated</a:t>
            </a:r>
            <a:r>
              <a:rPr lang="zh-CN" altLang="en-US" dirty="0"/>
              <a:t> </a:t>
            </a:r>
            <a:r>
              <a:rPr lang="en-US" altLang="zh-CN" dirty="0"/>
              <a:t>reference and</a:t>
            </a:r>
            <a:r>
              <a:rPr lang="zh-CN" altLang="en-US" dirty="0"/>
              <a:t> </a:t>
            </a:r>
            <a:r>
              <a:rPr lang="en-US" altLang="zh-CN" dirty="0"/>
              <a:t>higher</a:t>
            </a:r>
            <a:r>
              <a:rPr lang="zh-CN" altLang="en-US" dirty="0"/>
              <a:t> </a:t>
            </a:r>
            <a:r>
              <a:rPr lang="en-US" altLang="zh-CN" dirty="0"/>
              <a:t>expectation</a:t>
            </a:r>
            <a:r>
              <a:rPr lang="zh-CN" altLang="en-US" dirty="0"/>
              <a:t> </a:t>
            </a:r>
            <a:r>
              <a:rPr lang="en-US" altLang="zh-CN" dirty="0"/>
              <a:t>for</a:t>
            </a:r>
            <a:r>
              <a:rPr lang="zh-CN" altLang="en-US" dirty="0"/>
              <a:t> </a:t>
            </a:r>
            <a:r>
              <a:rPr lang="en-US" altLang="zh-CN" dirty="0"/>
              <a:t>discount</a:t>
            </a:r>
            <a:r>
              <a:rPr lang="zh-CN" altLang="en-US" dirty="0"/>
              <a:t> </a:t>
            </a:r>
            <a:r>
              <a:rPr lang="en-US" altLang="zh-CN" sz="2000" dirty="0"/>
              <a:t>(</a:t>
            </a:r>
            <a:r>
              <a:rPr lang="en-US" altLang="zh-CN" sz="2000" dirty="0" err="1"/>
              <a:t>Urbany</a:t>
            </a:r>
            <a:r>
              <a:rPr lang="zh-CN" altLang="en-US" sz="2000" dirty="0"/>
              <a:t> </a:t>
            </a:r>
            <a:r>
              <a:rPr lang="en-US" altLang="zh-CN" sz="2000" dirty="0"/>
              <a:t>et</a:t>
            </a:r>
            <a:r>
              <a:rPr lang="zh-CN" altLang="en-US" sz="2000" dirty="0"/>
              <a:t> </a:t>
            </a:r>
            <a:r>
              <a:rPr lang="en-US" altLang="zh-CN" sz="2000" dirty="0"/>
              <a:t>al.</a:t>
            </a:r>
            <a:r>
              <a:rPr lang="zh-CN" altLang="en-US" sz="2000" dirty="0"/>
              <a:t> </a:t>
            </a:r>
            <a:r>
              <a:rPr lang="en-US" altLang="zh-CN" sz="2000" dirty="0"/>
              <a:t>1988)</a:t>
            </a:r>
            <a:endParaRPr lang="en-US" altLang="zh-CN" sz="2400" dirty="0"/>
          </a:p>
          <a:p>
            <a:r>
              <a:rPr lang="en-US" altLang="zh-CN" dirty="0"/>
              <a:t>Negative</a:t>
            </a:r>
            <a:r>
              <a:rPr lang="zh-CN" altLang="en-US" dirty="0"/>
              <a:t> </a:t>
            </a:r>
            <a:r>
              <a:rPr lang="en-US" altLang="zh-CN" dirty="0"/>
              <a:t>expectation</a:t>
            </a:r>
            <a:r>
              <a:rPr lang="zh-CN" altLang="en-US" dirty="0"/>
              <a:t> </a:t>
            </a:r>
            <a:r>
              <a:rPr lang="en-US" altLang="zh-CN" dirty="0"/>
              <a:t>disconfirmation</a:t>
            </a:r>
            <a:r>
              <a:rPr lang="zh-CN" altLang="en-US" dirty="0"/>
              <a:t> </a:t>
            </a:r>
            <a:r>
              <a:rPr lang="en-US" altLang="zh-CN" sz="2000" dirty="0"/>
              <a:t>(</a:t>
            </a:r>
            <a:r>
              <a:rPr lang="en-CA" sz="2000" dirty="0"/>
              <a:t>Oliver</a:t>
            </a:r>
            <a:r>
              <a:rPr lang="zh-CN" altLang="en-US" sz="2000" dirty="0"/>
              <a:t> </a:t>
            </a:r>
            <a:r>
              <a:rPr lang="en-US" altLang="zh-CN" sz="2000" dirty="0"/>
              <a:t>et</a:t>
            </a:r>
            <a:r>
              <a:rPr lang="zh-CN" altLang="en-US" sz="2000" dirty="0"/>
              <a:t> </a:t>
            </a:r>
            <a:r>
              <a:rPr lang="en-US" altLang="zh-CN" sz="2000" dirty="0"/>
              <a:t>al.</a:t>
            </a:r>
            <a:r>
              <a:rPr lang="zh-CN" altLang="en-US" sz="2000" dirty="0"/>
              <a:t> </a:t>
            </a:r>
            <a:r>
              <a:rPr lang="en-CA" sz="2000" dirty="0"/>
              <a:t>1994</a:t>
            </a:r>
            <a:r>
              <a:rPr lang="en-US" altLang="zh-CN" sz="2000" dirty="0"/>
              <a:t>)</a:t>
            </a:r>
          </a:p>
          <a:p>
            <a:endParaRPr lang="en-US" altLang="zh-CN" sz="2000" dirty="0"/>
          </a:p>
          <a:p>
            <a:endParaRPr lang="en-US" dirty="0"/>
          </a:p>
        </p:txBody>
      </p:sp>
      <p:sp>
        <p:nvSpPr>
          <p:cNvPr id="4" name="Slide Number Placeholder 3">
            <a:extLst>
              <a:ext uri="{FF2B5EF4-FFF2-40B4-BE49-F238E27FC236}">
                <a16:creationId xmlns:a16="http://schemas.microsoft.com/office/drawing/2014/main" id="{895D04D2-A26B-D74D-BF56-DBFAFFCD8F4F}"/>
              </a:ext>
            </a:extLst>
          </p:cNvPr>
          <p:cNvSpPr>
            <a:spLocks noGrp="1"/>
          </p:cNvSpPr>
          <p:nvPr>
            <p:ph type="sldNum" sz="quarter" idx="12"/>
          </p:nvPr>
        </p:nvSpPr>
        <p:spPr/>
        <p:txBody>
          <a:bodyPr/>
          <a:lstStyle/>
          <a:p>
            <a:fld id="{DEBFFBA1-8694-864C-8E28-713F39F581E8}" type="slidenum">
              <a:rPr lang="en-US" smtClean="0"/>
              <a:t>51</a:t>
            </a:fld>
            <a:endParaRPr lang="en-US"/>
          </a:p>
        </p:txBody>
      </p:sp>
      <p:sp>
        <p:nvSpPr>
          <p:cNvPr id="7" name="Rectangle 6">
            <a:extLst>
              <a:ext uri="{FF2B5EF4-FFF2-40B4-BE49-F238E27FC236}">
                <a16:creationId xmlns:a16="http://schemas.microsoft.com/office/drawing/2014/main" id="{19FF2E51-13C6-4548-A054-62AC7E70F844}"/>
              </a:ext>
            </a:extLst>
          </p:cNvPr>
          <p:cNvSpPr/>
          <p:nvPr/>
        </p:nvSpPr>
        <p:spPr>
          <a:xfrm>
            <a:off x="7366574" y="3548410"/>
            <a:ext cx="2950488" cy="461665"/>
          </a:xfrm>
          <a:prstGeom prst="rect">
            <a:avLst/>
          </a:prstGeom>
        </p:spPr>
        <p:txBody>
          <a:bodyPr wrap="none">
            <a:spAutoFit/>
          </a:bodyPr>
          <a:lstStyle/>
          <a:p>
            <a:r>
              <a:rPr lang="en-US" altLang="zh-CN" sz="2400" dirty="0"/>
              <a:t>T</a:t>
            </a:r>
            <a:r>
              <a:rPr lang="en-CA" sz="2400" dirty="0" err="1"/>
              <a:t>hreshold</a:t>
            </a:r>
            <a:r>
              <a:rPr lang="zh-CN" altLang="en-US" sz="2400" dirty="0"/>
              <a:t> </a:t>
            </a:r>
            <a:r>
              <a:rPr lang="en-US" altLang="zh-CN" sz="2400" dirty="0"/>
              <a:t>promotions</a:t>
            </a:r>
            <a:endParaRPr lang="en-US" sz="2400" dirty="0"/>
          </a:p>
        </p:txBody>
      </p:sp>
      <p:sp>
        <p:nvSpPr>
          <p:cNvPr id="8" name="Rectangle 7">
            <a:extLst>
              <a:ext uri="{FF2B5EF4-FFF2-40B4-BE49-F238E27FC236}">
                <a16:creationId xmlns:a16="http://schemas.microsoft.com/office/drawing/2014/main" id="{1F535D19-F267-0440-8E8F-996104C4ED69}"/>
              </a:ext>
            </a:extLst>
          </p:cNvPr>
          <p:cNvSpPr/>
          <p:nvPr/>
        </p:nvSpPr>
        <p:spPr>
          <a:xfrm>
            <a:off x="1748764" y="3568388"/>
            <a:ext cx="2654766" cy="461665"/>
          </a:xfrm>
          <a:prstGeom prst="rect">
            <a:avLst/>
          </a:prstGeom>
        </p:spPr>
        <p:txBody>
          <a:bodyPr wrap="none">
            <a:spAutoFit/>
          </a:bodyPr>
          <a:lstStyle/>
          <a:p>
            <a:r>
              <a:rPr lang="en-US" altLang="zh-CN" sz="2400" dirty="0"/>
              <a:t>Capped</a:t>
            </a:r>
            <a:r>
              <a:rPr lang="zh-CN" altLang="en-US" sz="2400" dirty="0"/>
              <a:t> </a:t>
            </a:r>
            <a:r>
              <a:rPr lang="en-US" altLang="zh-CN" sz="2400" dirty="0"/>
              <a:t>promotions</a:t>
            </a:r>
            <a:endParaRPr lang="en-US" sz="2400" dirty="0"/>
          </a:p>
        </p:txBody>
      </p:sp>
      <p:sp>
        <p:nvSpPr>
          <p:cNvPr id="10" name="Content Placeholder 2">
            <a:extLst>
              <a:ext uri="{FF2B5EF4-FFF2-40B4-BE49-F238E27FC236}">
                <a16:creationId xmlns:a16="http://schemas.microsoft.com/office/drawing/2014/main" id="{39496D63-1FE2-F849-9C46-5353EE3827CB}"/>
              </a:ext>
            </a:extLst>
          </p:cNvPr>
          <p:cNvSpPr txBox="1">
            <a:spLocks/>
          </p:cNvSpPr>
          <p:nvPr/>
        </p:nvSpPr>
        <p:spPr>
          <a:xfrm>
            <a:off x="6338667" y="4002796"/>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A</a:t>
            </a:r>
            <a:r>
              <a:rPr lang="zh-CN" altLang="en-US" dirty="0"/>
              <a:t> </a:t>
            </a:r>
            <a:r>
              <a:rPr lang="en-US" altLang="zh-CN" dirty="0"/>
              <a:t>lowered</a:t>
            </a:r>
            <a:r>
              <a:rPr lang="zh-CN" altLang="en-US" dirty="0"/>
              <a:t> </a:t>
            </a:r>
            <a:r>
              <a:rPr lang="en-US" altLang="zh-CN" dirty="0"/>
              <a:t>reference</a:t>
            </a:r>
            <a:r>
              <a:rPr lang="zh-CN" altLang="en-US" dirty="0"/>
              <a:t> </a:t>
            </a:r>
            <a:r>
              <a:rPr lang="en-US" altLang="zh-CN" dirty="0"/>
              <a:t>for</a:t>
            </a:r>
            <a:r>
              <a:rPr lang="zh-CN" altLang="en-US" dirty="0"/>
              <a:t> </a:t>
            </a:r>
            <a:r>
              <a:rPr lang="en-US" altLang="zh-CN" dirty="0"/>
              <a:t>spending</a:t>
            </a:r>
            <a:r>
              <a:rPr lang="zh-CN" altLang="en-US" dirty="0"/>
              <a:t> </a:t>
            </a:r>
            <a:r>
              <a:rPr lang="en-US" altLang="zh-CN" dirty="0"/>
              <a:t>amount</a:t>
            </a:r>
            <a:r>
              <a:rPr lang="zh-CN" altLang="en-US" dirty="0"/>
              <a:t> </a:t>
            </a:r>
            <a:r>
              <a:rPr lang="en-US" altLang="zh-CN" dirty="0"/>
              <a:t>and</a:t>
            </a:r>
            <a:r>
              <a:rPr lang="zh-CN" altLang="en-US" dirty="0"/>
              <a:t> </a:t>
            </a:r>
            <a:r>
              <a:rPr lang="en-US" altLang="zh-CN" dirty="0"/>
              <a:t>a</a:t>
            </a:r>
            <a:r>
              <a:rPr lang="zh-CN" altLang="en-US" dirty="0"/>
              <a:t> </a:t>
            </a:r>
            <a:r>
              <a:rPr lang="en-US" altLang="zh-CN" dirty="0"/>
              <a:t>heightened</a:t>
            </a:r>
            <a:r>
              <a:rPr lang="zh-CN" altLang="en-US" dirty="0"/>
              <a:t> </a:t>
            </a:r>
            <a:r>
              <a:rPr lang="en-US" altLang="zh-CN" dirty="0"/>
              <a:t>attractiveness</a:t>
            </a:r>
            <a:r>
              <a:rPr lang="zh-CN" altLang="en-US" dirty="0"/>
              <a:t> </a:t>
            </a:r>
            <a:r>
              <a:rPr lang="en-US" altLang="zh-CN" dirty="0"/>
              <a:t>of</a:t>
            </a:r>
            <a:r>
              <a:rPr lang="zh-CN" altLang="en-US" dirty="0"/>
              <a:t> </a:t>
            </a:r>
            <a:r>
              <a:rPr lang="en-US" altLang="zh-CN" dirty="0"/>
              <a:t>discount</a:t>
            </a:r>
            <a:r>
              <a:rPr lang="zh-CN" altLang="en-US" dirty="0"/>
              <a:t> </a:t>
            </a:r>
            <a:r>
              <a:rPr lang="en-US" altLang="zh-CN" sz="2000" dirty="0"/>
              <a:t>(Mao</a:t>
            </a:r>
            <a:r>
              <a:rPr lang="zh-CN" altLang="en-US" sz="2000" dirty="0"/>
              <a:t> </a:t>
            </a:r>
            <a:r>
              <a:rPr lang="en-US" altLang="zh-CN" sz="2000" dirty="0"/>
              <a:t>2016;</a:t>
            </a:r>
            <a:r>
              <a:rPr lang="zh-CN" altLang="en-US" sz="2000" dirty="0"/>
              <a:t> </a:t>
            </a:r>
            <a:r>
              <a:rPr lang="en-US" altLang="zh-CN" sz="2000" dirty="0" err="1"/>
              <a:t>Sokolova</a:t>
            </a:r>
            <a:r>
              <a:rPr lang="zh-CN" altLang="en-US" sz="2000" dirty="0"/>
              <a:t> </a:t>
            </a:r>
            <a:r>
              <a:rPr lang="en-US" altLang="zh-CN" sz="2000" dirty="0"/>
              <a:t>2022;</a:t>
            </a:r>
            <a:r>
              <a:rPr lang="zh-CN" altLang="en-US" sz="2000" dirty="0"/>
              <a:t> </a:t>
            </a:r>
            <a:r>
              <a:rPr lang="en-US" altLang="zh-CN" sz="2000" dirty="0"/>
              <a:t>Tversky</a:t>
            </a:r>
            <a:r>
              <a:rPr lang="zh-CN" altLang="en-US" sz="2000" dirty="0"/>
              <a:t> </a:t>
            </a:r>
            <a:r>
              <a:rPr lang="en-US" altLang="zh-CN" sz="2000" dirty="0"/>
              <a:t>and</a:t>
            </a:r>
            <a:r>
              <a:rPr lang="zh-CN" altLang="en-US" sz="2000" dirty="0"/>
              <a:t> </a:t>
            </a:r>
            <a:r>
              <a:rPr lang="en-US" altLang="zh-CN" sz="2000" dirty="0"/>
              <a:t>Kahneman</a:t>
            </a:r>
            <a:r>
              <a:rPr lang="zh-CN" altLang="en-US" sz="2000" dirty="0"/>
              <a:t> </a:t>
            </a:r>
            <a:r>
              <a:rPr lang="en-US" altLang="zh-CN" sz="2000"/>
              <a:t>1981)</a:t>
            </a:r>
            <a:r>
              <a:rPr lang="zh-CN" altLang="en-US" sz="2000" dirty="0"/>
              <a:t> </a:t>
            </a:r>
            <a:endParaRPr lang="en-US" altLang="zh-CN" sz="2400" dirty="0"/>
          </a:p>
          <a:p>
            <a:endParaRPr lang="en-US" dirty="0"/>
          </a:p>
        </p:txBody>
      </p:sp>
      <p:sp>
        <p:nvSpPr>
          <p:cNvPr id="11" name="Content Placeholder 2">
            <a:extLst>
              <a:ext uri="{FF2B5EF4-FFF2-40B4-BE49-F238E27FC236}">
                <a16:creationId xmlns:a16="http://schemas.microsoft.com/office/drawing/2014/main" id="{78FF5BD3-8F9C-064E-93B9-8458E0DDC263}"/>
              </a:ext>
            </a:extLst>
          </p:cNvPr>
          <p:cNvSpPr txBox="1">
            <a:spLocks/>
          </p:cNvSpPr>
          <p:nvPr/>
        </p:nvSpPr>
        <p:spPr>
          <a:xfrm>
            <a:off x="838200" y="6025042"/>
            <a:ext cx="6054969" cy="3656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Lower perceived fairness</a:t>
            </a:r>
            <a:r>
              <a:rPr lang="zh-CN" altLang="en-US" dirty="0"/>
              <a:t> </a:t>
            </a:r>
            <a:r>
              <a:rPr lang="en-CA" altLang="zh-CN" sz="2000" dirty="0"/>
              <a:t>(</a:t>
            </a:r>
            <a:r>
              <a:rPr lang="en-US" altLang="zh-CN" sz="2000" dirty="0"/>
              <a:t>Darke</a:t>
            </a:r>
            <a:r>
              <a:rPr lang="zh-CN" altLang="en-US" sz="2000" dirty="0"/>
              <a:t> </a:t>
            </a:r>
            <a:r>
              <a:rPr lang="en-US" altLang="zh-CN" sz="2000" dirty="0"/>
              <a:t>and</a:t>
            </a:r>
            <a:r>
              <a:rPr lang="zh-CN" altLang="en-US" sz="2000" dirty="0"/>
              <a:t> </a:t>
            </a:r>
            <a:r>
              <a:rPr lang="en-US" altLang="zh-CN" sz="2000" dirty="0"/>
              <a:t>Dahl</a:t>
            </a:r>
            <a:r>
              <a:rPr lang="zh-CN" altLang="en-US" sz="2000" dirty="0"/>
              <a:t> </a:t>
            </a:r>
            <a:r>
              <a:rPr lang="en-US" altLang="zh-CN" sz="2000" dirty="0"/>
              <a:t>2003;</a:t>
            </a:r>
            <a:r>
              <a:rPr lang="zh-CN" altLang="en-US" sz="2000" dirty="0"/>
              <a:t> </a:t>
            </a:r>
            <a:r>
              <a:rPr lang="en-CA" altLang="zh-CN" sz="2000" dirty="0"/>
              <a:t>Thaler 1985)</a:t>
            </a:r>
          </a:p>
          <a:p>
            <a:endParaRPr lang="en-US" altLang="zh-CN" sz="2000" dirty="0"/>
          </a:p>
          <a:p>
            <a:endParaRPr lang="en-US" dirty="0"/>
          </a:p>
        </p:txBody>
      </p:sp>
      <p:sp>
        <p:nvSpPr>
          <p:cNvPr id="9" name="Content Placeholder 2">
            <a:extLst>
              <a:ext uri="{FF2B5EF4-FFF2-40B4-BE49-F238E27FC236}">
                <a16:creationId xmlns:a16="http://schemas.microsoft.com/office/drawing/2014/main" id="{5BE957EF-5470-45CE-F02A-9CA3A79684D9}"/>
              </a:ext>
            </a:extLst>
          </p:cNvPr>
          <p:cNvSpPr txBox="1">
            <a:spLocks/>
          </p:cNvSpPr>
          <p:nvPr/>
        </p:nvSpPr>
        <p:spPr>
          <a:xfrm>
            <a:off x="990600" y="1251418"/>
            <a:ext cx="9958477" cy="8668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Equity</a:t>
            </a:r>
            <a:r>
              <a:rPr lang="zh-CN" altLang="en-US" dirty="0"/>
              <a:t> </a:t>
            </a:r>
            <a:r>
              <a:rPr lang="en-US" altLang="zh-CN" dirty="0"/>
              <a:t>theory:</a:t>
            </a:r>
            <a:r>
              <a:rPr lang="zh-CN" altLang="en-US" dirty="0"/>
              <a:t> </a:t>
            </a:r>
            <a:r>
              <a:rPr lang="en-CA" dirty="0"/>
              <a:t>fairness perceptions derive from comparing </a:t>
            </a:r>
            <a:r>
              <a:rPr lang="en-CA" dirty="0" err="1"/>
              <a:t>th</a:t>
            </a:r>
            <a:r>
              <a:rPr lang="en-US" altLang="zh-CN" dirty="0"/>
              <a:t>e</a:t>
            </a:r>
            <a:r>
              <a:rPr lang="zh-CN" altLang="en-US" dirty="0"/>
              <a:t> </a:t>
            </a:r>
            <a:r>
              <a:rPr lang="en-CA" dirty="0"/>
              <a:t>outcome</a:t>
            </a:r>
            <a:r>
              <a:rPr lang="en-US" altLang="zh-CN" dirty="0"/>
              <a:t>-</a:t>
            </a:r>
            <a:r>
              <a:rPr lang="en-CA" dirty="0"/>
              <a:t>input </a:t>
            </a:r>
            <a:r>
              <a:rPr lang="en-US" altLang="zh-CN" dirty="0"/>
              <a:t>ratio</a:t>
            </a:r>
            <a:r>
              <a:rPr lang="zh-CN" altLang="en-US" dirty="0"/>
              <a:t> </a:t>
            </a:r>
            <a:r>
              <a:rPr lang="en-CA" dirty="0"/>
              <a:t>with a reference ratio </a:t>
            </a:r>
            <a:r>
              <a:rPr lang="en-US" altLang="zh-CN" sz="2000" dirty="0"/>
              <a:t>(Adams</a:t>
            </a:r>
            <a:r>
              <a:rPr lang="zh-CN" altLang="en-US" sz="2000" dirty="0"/>
              <a:t> </a:t>
            </a:r>
            <a:r>
              <a:rPr lang="en-US" altLang="zh-CN" sz="2000" dirty="0"/>
              <a:t>1965)</a:t>
            </a:r>
            <a:r>
              <a:rPr lang="zh-CN" altLang="en-US" sz="2000" dirty="0"/>
              <a:t> </a:t>
            </a:r>
            <a:endParaRPr lang="en-US" dirty="0"/>
          </a:p>
        </p:txBody>
      </p:sp>
      <p:sp>
        <p:nvSpPr>
          <p:cNvPr id="13" name="TextBox 12">
            <a:extLst>
              <a:ext uri="{FF2B5EF4-FFF2-40B4-BE49-F238E27FC236}">
                <a16:creationId xmlns:a16="http://schemas.microsoft.com/office/drawing/2014/main" id="{966E7C2B-08DA-BA62-0A76-326761E644D4}"/>
              </a:ext>
            </a:extLst>
          </p:cNvPr>
          <p:cNvSpPr txBox="1"/>
          <p:nvPr/>
        </p:nvSpPr>
        <p:spPr>
          <a:xfrm>
            <a:off x="394608" y="2345428"/>
            <a:ext cx="5406865"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50%</a:t>
            </a:r>
            <a:r>
              <a:rPr lang="zh-CN" altLang="en-US" sz="3200" i="1" dirty="0"/>
              <a:t> </a:t>
            </a:r>
            <a:r>
              <a:rPr lang="en-US" altLang="zh-CN" sz="3200" i="1" dirty="0"/>
              <a:t>off</a:t>
            </a:r>
          </a:p>
          <a:p>
            <a:pPr algn="ctr"/>
            <a:r>
              <a:rPr lang="en-US" altLang="zh-CN" sz="3200" i="1" dirty="0"/>
              <a:t>$5</a:t>
            </a:r>
            <a:r>
              <a:rPr lang="zh-CN" altLang="en-US" sz="3200" i="1" dirty="0"/>
              <a:t> </a:t>
            </a:r>
            <a:r>
              <a:rPr lang="en-US" altLang="zh-CN" sz="3200" i="1" dirty="0"/>
              <a:t>max</a:t>
            </a:r>
            <a:r>
              <a:rPr lang="zh-CN" altLang="en-US" sz="3200" i="1" dirty="0"/>
              <a:t> </a:t>
            </a:r>
            <a:r>
              <a:rPr lang="en-US" altLang="zh-CN" sz="3200" i="1" dirty="0"/>
              <a:t>discount</a:t>
            </a:r>
            <a:r>
              <a:rPr lang="zh-CN" altLang="en-US" sz="3200" i="1" dirty="0"/>
              <a:t> </a:t>
            </a: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endParaRPr lang="en-US" sz="3200" i="1" dirty="0"/>
          </a:p>
        </p:txBody>
      </p:sp>
      <p:sp>
        <p:nvSpPr>
          <p:cNvPr id="14" name="TextBox 13">
            <a:extLst>
              <a:ext uri="{FF2B5EF4-FFF2-40B4-BE49-F238E27FC236}">
                <a16:creationId xmlns:a16="http://schemas.microsoft.com/office/drawing/2014/main" id="{DEA2C913-44FE-97E4-CF98-0B1A057A1789}"/>
              </a:ext>
            </a:extLst>
          </p:cNvPr>
          <p:cNvSpPr txBox="1"/>
          <p:nvPr/>
        </p:nvSpPr>
        <p:spPr>
          <a:xfrm>
            <a:off x="6325632" y="2300836"/>
            <a:ext cx="5204502"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a:t>
            </a:r>
            <a:r>
              <a:rPr lang="zh-CN" altLang="en-US" sz="3200" i="1" dirty="0"/>
              <a:t> </a:t>
            </a:r>
            <a:r>
              <a:rPr lang="en-US" altLang="zh-CN" sz="3200" i="1" dirty="0"/>
              <a:t>off</a:t>
            </a:r>
          </a:p>
          <a:p>
            <a:pPr algn="ct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r>
              <a:rPr lang="zh-CN" altLang="en-US" sz="3200" i="1" dirty="0"/>
              <a:t> </a:t>
            </a:r>
            <a:r>
              <a:rPr lang="en-US" altLang="zh-CN" sz="3200" i="1" dirty="0"/>
              <a:t>of</a:t>
            </a:r>
            <a:r>
              <a:rPr lang="zh-CN" altLang="en-US" sz="3200" i="1" dirty="0"/>
              <a:t> </a:t>
            </a:r>
            <a:r>
              <a:rPr lang="en-US" altLang="zh-CN" sz="3200" i="1" dirty="0"/>
              <a:t>$10</a:t>
            </a:r>
            <a:r>
              <a:rPr lang="zh-CN" altLang="en-US" sz="3200" i="1" dirty="0"/>
              <a:t> </a:t>
            </a:r>
            <a:r>
              <a:rPr lang="en-US" altLang="zh-CN" sz="3200" i="1" dirty="0"/>
              <a:t>or</a:t>
            </a:r>
            <a:r>
              <a:rPr lang="zh-CN" altLang="en-US" sz="3200" i="1" dirty="0"/>
              <a:t> </a:t>
            </a:r>
            <a:r>
              <a:rPr lang="en-US" altLang="zh-CN" sz="3200" i="1" dirty="0"/>
              <a:t>more</a:t>
            </a:r>
            <a:endParaRPr lang="en-US" sz="3200" i="1" dirty="0"/>
          </a:p>
        </p:txBody>
      </p:sp>
    </p:spTree>
    <p:extLst>
      <p:ext uri="{BB962C8B-B14F-4D97-AF65-F5344CB8AC3E}">
        <p14:creationId xmlns:p14="http://schemas.microsoft.com/office/powerpoint/2010/main" val="947288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4B53-20A3-0E41-9133-7DEF7BC2F509}"/>
              </a:ext>
            </a:extLst>
          </p:cNvPr>
          <p:cNvSpPr>
            <a:spLocks noGrp="1"/>
          </p:cNvSpPr>
          <p:nvPr>
            <p:ph type="title"/>
          </p:nvPr>
        </p:nvSpPr>
        <p:spPr>
          <a:xfrm>
            <a:off x="304800" y="-15346"/>
            <a:ext cx="10515600" cy="1325563"/>
          </a:xfrm>
        </p:spPr>
        <p:txBody>
          <a:bodyPr/>
          <a:lstStyle/>
          <a:p>
            <a:r>
              <a:rPr lang="en-US" altLang="zh-CN" dirty="0"/>
              <a:t>Trigger</a:t>
            </a:r>
            <a:r>
              <a:rPr lang="zh-CN" altLang="en-US" dirty="0"/>
              <a:t> </a:t>
            </a:r>
            <a:r>
              <a:rPr lang="en-US" altLang="zh-CN" dirty="0"/>
              <a:t>Value:</a:t>
            </a:r>
            <a:r>
              <a:rPr lang="zh-CN" altLang="en-US" dirty="0"/>
              <a:t> </a:t>
            </a:r>
            <a:r>
              <a:rPr lang="en-US" altLang="zh-CN" dirty="0"/>
              <a:t>Low</a:t>
            </a:r>
            <a:r>
              <a:rPr lang="zh-CN" altLang="en-US" dirty="0"/>
              <a:t> </a:t>
            </a:r>
            <a:r>
              <a:rPr lang="en-US" altLang="zh-CN" dirty="0"/>
              <a:t>($10)</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6FAA7C-8AF4-5540-8CF2-BFDBFC7B110C}"/>
                  </a:ext>
                </a:extLst>
              </p:cNvPr>
              <p:cNvSpPr>
                <a:spLocks noGrp="1"/>
              </p:cNvSpPr>
              <p:nvPr>
                <p:ph idx="1"/>
              </p:nvPr>
            </p:nvSpPr>
            <p:spPr>
              <a:xfrm>
                <a:off x="533400" y="2691151"/>
                <a:ext cx="5642113" cy="3656722"/>
              </a:xfrm>
            </p:spPr>
            <p:txBody>
              <a:bodyPr>
                <a:normAutofit/>
              </a:bodyPr>
              <a:lstStyle/>
              <a:p>
                <a:r>
                  <a:rPr lang="en-US" altLang="zh-CN" dirty="0"/>
                  <a:t>Perception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𝐶𝑎𝑝𝑝𝑒𝑑</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20</m:t>
                        </m:r>
                      </m:den>
                    </m:f>
                    <m:r>
                      <a:rPr lang="en-US" i="1">
                        <a:latin typeface="Cambria Math" panose="02040503050406030204" pitchFamily="18" charset="0"/>
                      </a:rPr>
                      <m:t>=25%</m:t>
                    </m:r>
                  </m:oMath>
                </a14:m>
                <a:endParaRPr lang="en-CA" dirty="0"/>
              </a:p>
              <a:p>
                <a:r>
                  <a:rPr lang="en-US" altLang="zh-CN" dirty="0"/>
                  <a:t>Expectation</a:t>
                </a:r>
              </a:p>
              <a:p>
                <a:pPr lvl="1"/>
                <a:r>
                  <a:rPr lang="en-US" dirty="0"/>
                  <a:t>Stated Promotion Percentage = 50%</a:t>
                </a:r>
              </a:p>
              <a:p>
                <a:r>
                  <a:rPr lang="en-US" altLang="zh-CN" sz="2400" b="1" dirty="0"/>
                  <a:t>Equity:</a:t>
                </a:r>
                <a:r>
                  <a:rPr lang="zh-CN" altLang="en-US" sz="2400" b="1" dirty="0"/>
                  <a:t> </a:t>
                </a:r>
                <a:r>
                  <a:rPr lang="en-US" sz="2400" b="1" dirty="0"/>
                  <a:t>Perception &lt; Expectation</a:t>
                </a:r>
              </a:p>
              <a:p>
                <a:endParaRPr lang="en-US" dirty="0"/>
              </a:p>
            </p:txBody>
          </p:sp>
        </mc:Choice>
        <mc:Fallback xmlns="">
          <p:sp>
            <p:nvSpPr>
              <p:cNvPr id="3" name="Content Placeholder 2">
                <a:extLst>
                  <a:ext uri="{FF2B5EF4-FFF2-40B4-BE49-F238E27FC236}">
                    <a16:creationId xmlns:a16="http://schemas.microsoft.com/office/drawing/2014/main" id="{D46FAA7C-8AF4-5540-8CF2-BFDBFC7B110C}"/>
                  </a:ext>
                </a:extLst>
              </p:cNvPr>
              <p:cNvSpPr>
                <a:spLocks noGrp="1" noRot="1" noChangeAspect="1" noMove="1" noResize="1" noEditPoints="1" noAdjustHandles="1" noChangeArrowheads="1" noChangeShapeType="1" noTextEdit="1"/>
              </p:cNvSpPr>
              <p:nvPr>
                <p:ph idx="1"/>
              </p:nvPr>
            </p:nvSpPr>
            <p:spPr>
              <a:xfrm>
                <a:off x="533400" y="2691151"/>
                <a:ext cx="5642113" cy="3656722"/>
              </a:xfrm>
              <a:blipFill>
                <a:blip r:embed="rId3"/>
                <a:stretch>
                  <a:fillRect l="-1946" t="-283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5D04D2-A26B-D74D-BF56-DBFAFFCD8F4F}"/>
              </a:ext>
            </a:extLst>
          </p:cNvPr>
          <p:cNvSpPr>
            <a:spLocks noGrp="1"/>
          </p:cNvSpPr>
          <p:nvPr>
            <p:ph type="sldNum" sz="quarter" idx="12"/>
          </p:nvPr>
        </p:nvSpPr>
        <p:spPr/>
        <p:txBody>
          <a:bodyPr/>
          <a:lstStyle/>
          <a:p>
            <a:fld id="{DEBFFBA1-8694-864C-8E28-713F39F581E8}" type="slidenum">
              <a:rPr lang="en-US" smtClean="0"/>
              <a:t>52</a:t>
            </a:fld>
            <a:endParaRPr lang="en-US"/>
          </a:p>
        </p:txBody>
      </p:sp>
      <p:sp>
        <p:nvSpPr>
          <p:cNvPr id="7" name="Rectangle 6">
            <a:extLst>
              <a:ext uri="{FF2B5EF4-FFF2-40B4-BE49-F238E27FC236}">
                <a16:creationId xmlns:a16="http://schemas.microsoft.com/office/drawing/2014/main" id="{19FF2E51-13C6-4548-A054-62AC7E70F844}"/>
              </a:ext>
            </a:extLst>
          </p:cNvPr>
          <p:cNvSpPr/>
          <p:nvPr/>
        </p:nvSpPr>
        <p:spPr>
          <a:xfrm>
            <a:off x="7254280" y="2133600"/>
            <a:ext cx="2950488" cy="461665"/>
          </a:xfrm>
          <a:prstGeom prst="rect">
            <a:avLst/>
          </a:prstGeom>
        </p:spPr>
        <p:txBody>
          <a:bodyPr wrap="none">
            <a:spAutoFit/>
          </a:bodyPr>
          <a:lstStyle/>
          <a:p>
            <a:r>
              <a:rPr lang="en-US" altLang="zh-CN" sz="2400" dirty="0"/>
              <a:t>T</a:t>
            </a:r>
            <a:r>
              <a:rPr lang="en-CA" sz="2400" dirty="0" err="1"/>
              <a:t>hreshold</a:t>
            </a:r>
            <a:r>
              <a:rPr lang="zh-CN" altLang="en-US" sz="2400" dirty="0"/>
              <a:t> </a:t>
            </a:r>
            <a:r>
              <a:rPr lang="en-US" altLang="zh-CN" sz="2400" dirty="0"/>
              <a:t>promotions</a:t>
            </a:r>
            <a:endParaRPr lang="en-US" sz="2400" dirty="0"/>
          </a:p>
        </p:txBody>
      </p:sp>
      <p:sp>
        <p:nvSpPr>
          <p:cNvPr id="8" name="Rectangle 7">
            <a:extLst>
              <a:ext uri="{FF2B5EF4-FFF2-40B4-BE49-F238E27FC236}">
                <a16:creationId xmlns:a16="http://schemas.microsoft.com/office/drawing/2014/main" id="{1F535D19-F267-0440-8E8F-996104C4ED69}"/>
              </a:ext>
            </a:extLst>
          </p:cNvPr>
          <p:cNvSpPr/>
          <p:nvPr/>
        </p:nvSpPr>
        <p:spPr>
          <a:xfrm>
            <a:off x="1572301" y="2170730"/>
            <a:ext cx="2654766" cy="461665"/>
          </a:xfrm>
          <a:prstGeom prst="rect">
            <a:avLst/>
          </a:prstGeom>
        </p:spPr>
        <p:txBody>
          <a:bodyPr wrap="none">
            <a:spAutoFit/>
          </a:bodyPr>
          <a:lstStyle/>
          <a:p>
            <a:r>
              <a:rPr lang="en-US" altLang="zh-CN" sz="2400" dirty="0"/>
              <a:t>Capped</a:t>
            </a:r>
            <a:r>
              <a:rPr lang="zh-CN" altLang="en-US" sz="2400" dirty="0"/>
              <a:t> </a:t>
            </a:r>
            <a:r>
              <a:rPr lang="en-US" altLang="zh-CN" sz="2400" dirty="0"/>
              <a:t>promotions</a:t>
            </a:r>
            <a:endParaRPr lang="en-US" sz="2400" dirty="0"/>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CC6D30A0-46C5-CFB1-C344-0A03F67BF8EC}"/>
                  </a:ext>
                </a:extLst>
              </p:cNvPr>
              <p:cNvSpPr txBox="1">
                <a:spLocks/>
              </p:cNvSpPr>
              <p:nvPr/>
            </p:nvSpPr>
            <p:spPr>
              <a:xfrm>
                <a:off x="6437593" y="2694151"/>
                <a:ext cx="5642113" cy="4119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Perception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 </m:t>
                    </m:r>
                    <m:f>
                      <m:fPr>
                        <m:ctrlPr>
                          <a:rPr lang="en-CA" i="1">
                            <a:latin typeface="Cambria Math" panose="02040503050406030204" pitchFamily="18" charset="0"/>
                          </a:rPr>
                        </m:ctrlPr>
                      </m:fPr>
                      <m:num>
                        <m:r>
                          <a:rPr lang="en-US" i="1">
                            <a:latin typeface="Cambria Math" panose="02040503050406030204" pitchFamily="18" charset="0"/>
                          </a:rPr>
                          <m:t>𝑆𝑡𝑎𝑡𝑒𝑑</m:t>
                        </m:r>
                        <m:r>
                          <a:rPr lang="en-US" i="1">
                            <a:latin typeface="Cambria Math" panose="02040503050406030204" pitchFamily="18" charset="0"/>
                          </a:rPr>
                          <m:t> </m:t>
                        </m:r>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𝑇h𝑟𝑒𝑠h𝑜𝑙𝑑</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10</m:t>
                        </m:r>
                      </m:den>
                    </m:f>
                    <m:r>
                      <a:rPr lang="en-US" i="1">
                        <a:latin typeface="Cambria Math" panose="02040503050406030204" pitchFamily="18" charset="0"/>
                      </a:rPr>
                      <m:t>=50%</m:t>
                    </m:r>
                  </m:oMath>
                </a14:m>
                <a:endParaRPr lang="en-US" altLang="zh-CN" dirty="0"/>
              </a:p>
              <a:p>
                <a:r>
                  <a:rPr lang="en-US" altLang="zh-CN" dirty="0"/>
                  <a:t>Expectation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 </m:t>
                    </m:r>
                    <m:f>
                      <m:fPr>
                        <m:ctrlPr>
                          <a:rPr lang="en-CA" i="1">
                            <a:latin typeface="Cambria Math" panose="02040503050406030204" pitchFamily="18" charset="0"/>
                          </a:rPr>
                        </m:ctrlPr>
                      </m:fPr>
                      <m:num>
                        <m:r>
                          <a:rPr lang="en-US" i="1">
                            <a:latin typeface="Cambria Math" panose="02040503050406030204" pitchFamily="18" charset="0"/>
                          </a:rPr>
                          <m:t>𝑆𝑡𝑎𝑡𝑒𝑑</m:t>
                        </m:r>
                        <m:r>
                          <a:rPr lang="en-US" i="1">
                            <a:latin typeface="Cambria Math" panose="02040503050406030204" pitchFamily="18" charset="0"/>
                          </a:rPr>
                          <m:t> </m:t>
                        </m:r>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5</m:t>
                        </m:r>
                      </m:num>
                      <m:den>
                        <m:r>
                          <a:rPr lang="en-US" i="1">
                            <a:latin typeface="Cambria Math" panose="02040503050406030204" pitchFamily="18" charset="0"/>
                          </a:rPr>
                          <m:t>20</m:t>
                        </m:r>
                      </m:den>
                    </m:f>
                    <m:r>
                      <a:rPr lang="en-US" i="1">
                        <a:latin typeface="Cambria Math" panose="02040503050406030204" pitchFamily="18" charset="0"/>
                      </a:rPr>
                      <m:t>=25%</m:t>
                    </m:r>
                  </m:oMath>
                </a14:m>
                <a:r>
                  <a:rPr lang="en-CA" dirty="0">
                    <a:effectLst/>
                  </a:rPr>
                  <a:t> </a:t>
                </a:r>
                <a:endParaRPr lang="en-CA" b="1" dirty="0"/>
              </a:p>
              <a:p>
                <a:r>
                  <a:rPr lang="en-US" altLang="zh-CN" sz="2400" b="1" dirty="0"/>
                  <a:t>Equity:</a:t>
                </a:r>
                <a:r>
                  <a:rPr lang="zh-CN" altLang="en-US" sz="2400" b="1" dirty="0"/>
                  <a:t> </a:t>
                </a:r>
                <a:r>
                  <a:rPr lang="en-US" sz="2400" b="1" dirty="0"/>
                  <a:t>Perception </a:t>
                </a:r>
                <a:r>
                  <a:rPr lang="en-US" altLang="zh-CN" sz="2400" b="1" dirty="0"/>
                  <a:t>&gt;</a:t>
                </a:r>
                <a:r>
                  <a:rPr lang="en-US" sz="2400" b="1" dirty="0"/>
                  <a:t> Expectation</a:t>
                </a:r>
              </a:p>
              <a:p>
                <a:endParaRPr lang="en-US" altLang="zh-CN" b="1" dirty="0"/>
              </a:p>
              <a:p>
                <a:endParaRPr lang="en-US" dirty="0"/>
              </a:p>
            </p:txBody>
          </p:sp>
        </mc:Choice>
        <mc:Fallback xmlns="">
          <p:sp>
            <p:nvSpPr>
              <p:cNvPr id="13" name="Content Placeholder 2">
                <a:extLst>
                  <a:ext uri="{FF2B5EF4-FFF2-40B4-BE49-F238E27FC236}">
                    <a16:creationId xmlns:a16="http://schemas.microsoft.com/office/drawing/2014/main" id="{CC6D30A0-46C5-CFB1-C344-0A03F67BF8EC}"/>
                  </a:ext>
                </a:extLst>
              </p:cNvPr>
              <p:cNvSpPr txBox="1">
                <a:spLocks noRot="1" noChangeAspect="1" noMove="1" noResize="1" noEditPoints="1" noAdjustHandles="1" noChangeArrowheads="1" noChangeShapeType="1" noTextEdit="1"/>
              </p:cNvSpPr>
              <p:nvPr/>
            </p:nvSpPr>
            <p:spPr>
              <a:xfrm>
                <a:off x="6437593" y="2694151"/>
                <a:ext cx="5642113" cy="4119110"/>
              </a:xfrm>
              <a:prstGeom prst="rect">
                <a:avLst/>
              </a:prstGeom>
              <a:blipFill>
                <a:blip r:embed="rId4"/>
                <a:stretch>
                  <a:fillRect l="-1944" t="-266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0EB7A3B5-66A8-3E26-4782-E50EE7DE99EF}"/>
              </a:ext>
            </a:extLst>
          </p:cNvPr>
          <p:cNvSpPr txBox="1"/>
          <p:nvPr/>
        </p:nvSpPr>
        <p:spPr>
          <a:xfrm>
            <a:off x="308545" y="1035192"/>
            <a:ext cx="5406865"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50%</a:t>
            </a:r>
            <a:r>
              <a:rPr lang="zh-CN" altLang="en-US" sz="3200" i="1" dirty="0"/>
              <a:t> </a:t>
            </a:r>
            <a:r>
              <a:rPr lang="en-US" altLang="zh-CN" sz="3200" i="1" dirty="0"/>
              <a:t>off</a:t>
            </a:r>
          </a:p>
          <a:p>
            <a:pPr algn="ctr"/>
            <a:r>
              <a:rPr lang="en-US" altLang="zh-CN" sz="3200" i="1" dirty="0"/>
              <a:t>$5</a:t>
            </a:r>
            <a:r>
              <a:rPr lang="zh-CN" altLang="en-US" sz="3200" i="1" dirty="0"/>
              <a:t> </a:t>
            </a:r>
            <a:r>
              <a:rPr lang="en-US" altLang="zh-CN" sz="3200" i="1" dirty="0"/>
              <a:t>max</a:t>
            </a:r>
            <a:r>
              <a:rPr lang="zh-CN" altLang="en-US" sz="3200" i="1" dirty="0"/>
              <a:t> </a:t>
            </a:r>
            <a:r>
              <a:rPr lang="en-US" altLang="zh-CN" sz="3200" i="1" dirty="0"/>
              <a:t>discount</a:t>
            </a:r>
            <a:r>
              <a:rPr lang="zh-CN" altLang="en-US" sz="3200" i="1" dirty="0"/>
              <a:t> </a:t>
            </a: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endParaRPr lang="en-US" sz="3200" i="1" dirty="0"/>
          </a:p>
        </p:txBody>
      </p:sp>
      <p:sp>
        <p:nvSpPr>
          <p:cNvPr id="17" name="TextBox 16">
            <a:extLst>
              <a:ext uri="{FF2B5EF4-FFF2-40B4-BE49-F238E27FC236}">
                <a16:creationId xmlns:a16="http://schemas.microsoft.com/office/drawing/2014/main" id="{83862640-4283-4FBD-19CC-B2C63162844D}"/>
              </a:ext>
            </a:extLst>
          </p:cNvPr>
          <p:cNvSpPr txBox="1"/>
          <p:nvPr/>
        </p:nvSpPr>
        <p:spPr>
          <a:xfrm>
            <a:off x="6478354" y="1035192"/>
            <a:ext cx="5204502"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a:t>
            </a:r>
            <a:r>
              <a:rPr lang="zh-CN" altLang="en-US" sz="3200" i="1" dirty="0"/>
              <a:t> </a:t>
            </a:r>
            <a:r>
              <a:rPr lang="en-US" altLang="zh-CN" sz="3200" i="1" dirty="0"/>
              <a:t>off</a:t>
            </a:r>
          </a:p>
          <a:p>
            <a:pPr algn="ct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r>
              <a:rPr lang="zh-CN" altLang="en-US" sz="3200" i="1" dirty="0"/>
              <a:t> </a:t>
            </a:r>
            <a:r>
              <a:rPr lang="en-US" altLang="zh-CN" sz="3200" i="1" dirty="0"/>
              <a:t>of</a:t>
            </a:r>
            <a:r>
              <a:rPr lang="zh-CN" altLang="en-US" sz="3200" i="1" dirty="0"/>
              <a:t> </a:t>
            </a:r>
            <a:r>
              <a:rPr lang="en-US" altLang="zh-CN" sz="3200" i="1" dirty="0"/>
              <a:t>$10</a:t>
            </a:r>
            <a:r>
              <a:rPr lang="zh-CN" altLang="en-US" sz="3200" i="1" dirty="0"/>
              <a:t> </a:t>
            </a:r>
            <a:r>
              <a:rPr lang="en-US" altLang="zh-CN" sz="3200" i="1" dirty="0"/>
              <a:t>or</a:t>
            </a:r>
            <a:r>
              <a:rPr lang="zh-CN" altLang="en-US" sz="3200" i="1" dirty="0"/>
              <a:t> </a:t>
            </a:r>
            <a:r>
              <a:rPr lang="en-US" altLang="zh-CN" sz="3200" i="1" dirty="0"/>
              <a:t>more</a:t>
            </a:r>
            <a:endParaRPr lang="en-US" sz="3200" i="1" dirty="0"/>
          </a:p>
        </p:txBody>
      </p:sp>
    </p:spTree>
    <p:extLst>
      <p:ext uri="{BB962C8B-B14F-4D97-AF65-F5344CB8AC3E}">
        <p14:creationId xmlns:p14="http://schemas.microsoft.com/office/powerpoint/2010/main" val="2647641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4B53-20A3-0E41-9133-7DEF7BC2F509}"/>
              </a:ext>
            </a:extLst>
          </p:cNvPr>
          <p:cNvSpPr>
            <a:spLocks noGrp="1"/>
          </p:cNvSpPr>
          <p:nvPr>
            <p:ph type="title"/>
          </p:nvPr>
        </p:nvSpPr>
        <p:spPr>
          <a:xfrm>
            <a:off x="0" y="-52919"/>
            <a:ext cx="10515600" cy="1325563"/>
          </a:xfrm>
        </p:spPr>
        <p:txBody>
          <a:bodyPr/>
          <a:lstStyle/>
          <a:p>
            <a:r>
              <a:rPr lang="en-US" altLang="zh-CN" dirty="0"/>
              <a:t>Trigger</a:t>
            </a:r>
            <a:r>
              <a:rPr lang="zh-CN" altLang="en-US" dirty="0"/>
              <a:t> </a:t>
            </a:r>
            <a:r>
              <a:rPr lang="en-US" altLang="zh-CN" dirty="0"/>
              <a:t>Value:</a:t>
            </a:r>
            <a:r>
              <a:rPr lang="zh-CN" altLang="en-US" dirty="0"/>
              <a:t> </a:t>
            </a:r>
            <a:r>
              <a:rPr lang="en-US" altLang="zh-CN" dirty="0"/>
              <a:t>High</a:t>
            </a:r>
            <a:r>
              <a:rPr lang="zh-CN" altLang="en-US" dirty="0"/>
              <a:t> </a:t>
            </a:r>
            <a:r>
              <a:rPr lang="en-US" altLang="zh-CN" dirty="0"/>
              <a:t>($50)</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6FAA7C-8AF4-5540-8CF2-BFDBFC7B110C}"/>
                  </a:ext>
                </a:extLst>
              </p:cNvPr>
              <p:cNvSpPr>
                <a:spLocks noGrp="1"/>
              </p:cNvSpPr>
              <p:nvPr>
                <p:ph idx="1"/>
              </p:nvPr>
            </p:nvSpPr>
            <p:spPr>
              <a:xfrm>
                <a:off x="249838" y="2853692"/>
                <a:ext cx="5642113" cy="3656722"/>
              </a:xfrm>
            </p:spPr>
            <p:txBody>
              <a:bodyPr>
                <a:normAutofit fontScale="92500"/>
              </a:bodyPr>
              <a:lstStyle/>
              <a:p>
                <a:r>
                  <a:rPr lang="en-US" altLang="zh-CN" dirty="0"/>
                  <a:t>Perception</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𝑆𝑡𝑎𝑡𝑒𝑑</m:t>
                        </m:r>
                        <m:r>
                          <a:rPr lang="en-US" i="1">
                            <a:latin typeface="Cambria Math" panose="02040503050406030204" pitchFamily="18" charset="0"/>
                          </a:rPr>
                          <m:t> </m:t>
                        </m:r>
                        <m:r>
                          <a:rPr lang="en-US" i="1">
                            <a:latin typeface="Cambria Math" panose="02040503050406030204" pitchFamily="18" charset="0"/>
                          </a:rPr>
                          <m:t>𝑃𝑒𝑟𝑐𝑒𝑛𝑡𝑎𝑔𝑒</m:t>
                        </m:r>
                        <m:r>
                          <a:rPr lang="en-US" i="1">
                            <a:latin typeface="Cambria Math" panose="02040503050406030204" pitchFamily="18" charset="0"/>
                          </a:rPr>
                          <m:t>∗</m:t>
                        </m:r>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20</m:t>
                        </m:r>
                      </m:den>
                    </m:f>
                    <m:r>
                      <a:rPr lang="en-US" i="1">
                        <a:latin typeface="Cambria Math" panose="02040503050406030204" pitchFamily="18" charset="0"/>
                      </a:rPr>
                      <m:t>=10%</m:t>
                    </m:r>
                  </m:oMath>
                </a14:m>
                <a:endParaRPr lang="en-US" altLang="zh-CN" dirty="0"/>
              </a:p>
              <a:p>
                <a:r>
                  <a:rPr lang="en-US" altLang="zh-CN" dirty="0"/>
                  <a:t>Expectation</a:t>
                </a:r>
              </a:p>
              <a:p>
                <a:pPr lvl="1"/>
                <a:r>
                  <a:rPr lang="en-US" dirty="0"/>
                  <a:t>Stated Promotion Percentage = </a:t>
                </a:r>
                <a:r>
                  <a:rPr lang="en-US" altLang="zh-CN" dirty="0"/>
                  <a:t>1</a:t>
                </a:r>
                <a:r>
                  <a:rPr lang="en-US" dirty="0"/>
                  <a:t>0%</a:t>
                </a:r>
              </a:p>
              <a:p>
                <a:r>
                  <a:rPr lang="en-US" altLang="zh-CN" sz="2600" b="1" dirty="0"/>
                  <a:t>Equity:</a:t>
                </a:r>
                <a:r>
                  <a:rPr lang="zh-CN" altLang="en-US" sz="2600" b="1" dirty="0"/>
                  <a:t> </a:t>
                </a:r>
                <a:r>
                  <a:rPr lang="en-US" sz="2600" b="1" dirty="0"/>
                  <a:t>Perception </a:t>
                </a:r>
                <a:r>
                  <a:rPr lang="en-US" altLang="zh-CN" sz="2600" b="1" dirty="0"/>
                  <a:t>=</a:t>
                </a:r>
                <a:r>
                  <a:rPr lang="en-US" sz="2600" b="1" dirty="0"/>
                  <a:t> Expectation</a:t>
                </a:r>
              </a:p>
              <a:p>
                <a:endParaRPr lang="en-US" dirty="0"/>
              </a:p>
            </p:txBody>
          </p:sp>
        </mc:Choice>
        <mc:Fallback xmlns="">
          <p:sp>
            <p:nvSpPr>
              <p:cNvPr id="3" name="Content Placeholder 2">
                <a:extLst>
                  <a:ext uri="{FF2B5EF4-FFF2-40B4-BE49-F238E27FC236}">
                    <a16:creationId xmlns:a16="http://schemas.microsoft.com/office/drawing/2014/main" id="{D46FAA7C-8AF4-5540-8CF2-BFDBFC7B110C}"/>
                  </a:ext>
                </a:extLst>
              </p:cNvPr>
              <p:cNvSpPr>
                <a:spLocks noGrp="1" noRot="1" noChangeAspect="1" noMove="1" noResize="1" noEditPoints="1" noAdjustHandles="1" noChangeArrowheads="1" noChangeShapeType="1" noTextEdit="1"/>
              </p:cNvSpPr>
              <p:nvPr>
                <p:ph idx="1"/>
              </p:nvPr>
            </p:nvSpPr>
            <p:spPr>
              <a:xfrm>
                <a:off x="249838" y="2853692"/>
                <a:ext cx="5642113" cy="3656722"/>
              </a:xfrm>
              <a:blipFill>
                <a:blip r:embed="rId3"/>
                <a:stretch>
                  <a:fillRect l="-1728" t="-266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5D04D2-A26B-D74D-BF56-DBFAFFCD8F4F}"/>
              </a:ext>
            </a:extLst>
          </p:cNvPr>
          <p:cNvSpPr>
            <a:spLocks noGrp="1"/>
          </p:cNvSpPr>
          <p:nvPr>
            <p:ph type="sldNum" sz="quarter" idx="12"/>
          </p:nvPr>
        </p:nvSpPr>
        <p:spPr/>
        <p:txBody>
          <a:bodyPr/>
          <a:lstStyle/>
          <a:p>
            <a:fld id="{DEBFFBA1-8694-864C-8E28-713F39F581E8}" type="slidenum">
              <a:rPr lang="en-US" smtClean="0"/>
              <a:t>53</a:t>
            </a:fld>
            <a:endParaRPr lang="en-US"/>
          </a:p>
        </p:txBody>
      </p:sp>
      <p:sp>
        <p:nvSpPr>
          <p:cNvPr id="7" name="Rectangle 6">
            <a:extLst>
              <a:ext uri="{FF2B5EF4-FFF2-40B4-BE49-F238E27FC236}">
                <a16:creationId xmlns:a16="http://schemas.microsoft.com/office/drawing/2014/main" id="{19FF2E51-13C6-4548-A054-62AC7E70F844}"/>
              </a:ext>
            </a:extLst>
          </p:cNvPr>
          <p:cNvSpPr/>
          <p:nvPr/>
        </p:nvSpPr>
        <p:spPr>
          <a:xfrm>
            <a:off x="7366574" y="2133600"/>
            <a:ext cx="2950488" cy="461665"/>
          </a:xfrm>
          <a:prstGeom prst="rect">
            <a:avLst/>
          </a:prstGeom>
        </p:spPr>
        <p:txBody>
          <a:bodyPr wrap="none">
            <a:spAutoFit/>
          </a:bodyPr>
          <a:lstStyle/>
          <a:p>
            <a:r>
              <a:rPr lang="en-US" altLang="zh-CN" sz="2400" dirty="0"/>
              <a:t>T</a:t>
            </a:r>
            <a:r>
              <a:rPr lang="en-CA" sz="2400" dirty="0" err="1"/>
              <a:t>hreshold</a:t>
            </a:r>
            <a:r>
              <a:rPr lang="zh-CN" altLang="en-US" sz="2400" dirty="0"/>
              <a:t> </a:t>
            </a:r>
            <a:r>
              <a:rPr lang="en-US" altLang="zh-CN" sz="2400" dirty="0"/>
              <a:t>promotions</a:t>
            </a:r>
            <a:endParaRPr lang="en-US" sz="2400" dirty="0"/>
          </a:p>
        </p:txBody>
      </p:sp>
      <p:sp>
        <p:nvSpPr>
          <p:cNvPr id="8" name="Rectangle 7">
            <a:extLst>
              <a:ext uri="{FF2B5EF4-FFF2-40B4-BE49-F238E27FC236}">
                <a16:creationId xmlns:a16="http://schemas.microsoft.com/office/drawing/2014/main" id="{1F535D19-F267-0440-8E8F-996104C4ED69}"/>
              </a:ext>
            </a:extLst>
          </p:cNvPr>
          <p:cNvSpPr/>
          <p:nvPr/>
        </p:nvSpPr>
        <p:spPr>
          <a:xfrm>
            <a:off x="1288739" y="2333271"/>
            <a:ext cx="2654766" cy="461665"/>
          </a:xfrm>
          <a:prstGeom prst="rect">
            <a:avLst/>
          </a:prstGeom>
        </p:spPr>
        <p:txBody>
          <a:bodyPr wrap="none">
            <a:spAutoFit/>
          </a:bodyPr>
          <a:lstStyle/>
          <a:p>
            <a:r>
              <a:rPr lang="en-US" altLang="zh-CN" sz="2400" dirty="0"/>
              <a:t>Capped</a:t>
            </a:r>
            <a:r>
              <a:rPr lang="zh-CN" altLang="en-US" sz="2400" dirty="0"/>
              <a:t> </a:t>
            </a:r>
            <a:r>
              <a:rPr lang="en-US" altLang="zh-CN" sz="2400" dirty="0"/>
              <a:t>promotions</a:t>
            </a:r>
            <a:endParaRPr lang="en-US" sz="2400" dirty="0"/>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CC6D30A0-46C5-CFB1-C344-0A03F67BF8EC}"/>
                  </a:ext>
                </a:extLst>
              </p:cNvPr>
              <p:cNvSpPr txBox="1">
                <a:spLocks/>
              </p:cNvSpPr>
              <p:nvPr/>
            </p:nvSpPr>
            <p:spPr>
              <a:xfrm>
                <a:off x="6549887" y="2691151"/>
                <a:ext cx="5642113" cy="4119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Perception</a:t>
                </a:r>
              </a:p>
              <a:p>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𝑧𝑒𝑟𝑜</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i="1">
                            <a:latin typeface="Cambria Math" panose="02040503050406030204" pitchFamily="18" charset="0"/>
                          </a:rPr>
                          <m:t>0</m:t>
                        </m:r>
                      </m:num>
                      <m:den>
                        <m:r>
                          <a:rPr lang="en-US" i="1">
                            <a:latin typeface="Cambria Math" panose="02040503050406030204" pitchFamily="18" charset="0"/>
                          </a:rPr>
                          <m:t>20</m:t>
                        </m:r>
                      </m:den>
                    </m:f>
                    <m:r>
                      <a:rPr lang="en-US" i="1">
                        <a:latin typeface="Cambria Math" panose="02040503050406030204" pitchFamily="18" charset="0"/>
                      </a:rPr>
                      <m:t>=0</m:t>
                    </m:r>
                  </m:oMath>
                </a14:m>
                <a:endParaRPr lang="en-CA" dirty="0"/>
              </a:p>
              <a:p>
                <a:r>
                  <a:rPr lang="en-US" altLang="zh-CN" dirty="0"/>
                  <a:t>Expectation</a:t>
                </a:r>
              </a:p>
              <a:p>
                <a:pPr lvl="1"/>
                <a:r>
                  <a:rPr lang="en-US" dirty="0"/>
                  <a:t>Stated Promotion Percentage = </a:t>
                </a:r>
                <a:r>
                  <a:rPr lang="en-US" altLang="zh-CN" dirty="0"/>
                  <a:t>1</a:t>
                </a:r>
                <a:r>
                  <a:rPr lang="en-US" dirty="0"/>
                  <a:t>0%</a:t>
                </a:r>
                <a:endParaRPr lang="en-CA" b="1" dirty="0"/>
              </a:p>
              <a:p>
                <a:r>
                  <a:rPr lang="en-US" altLang="zh-CN" sz="2400" b="1" dirty="0"/>
                  <a:t>Equity:</a:t>
                </a:r>
                <a:r>
                  <a:rPr lang="zh-CN" altLang="en-US" sz="2400" b="1" dirty="0"/>
                  <a:t> </a:t>
                </a:r>
                <a:r>
                  <a:rPr lang="en-US" sz="2400" b="1" dirty="0"/>
                  <a:t>Perception </a:t>
                </a:r>
                <a:r>
                  <a:rPr lang="en-US" altLang="zh-CN" sz="2400" b="1" dirty="0"/>
                  <a:t>&lt;</a:t>
                </a:r>
                <a:r>
                  <a:rPr lang="en-US" sz="2400" b="1" dirty="0"/>
                  <a:t> Expectation</a:t>
                </a:r>
              </a:p>
              <a:p>
                <a:endParaRPr lang="en-US" altLang="zh-CN" b="1" dirty="0"/>
              </a:p>
              <a:p>
                <a:endParaRPr lang="en-US" dirty="0"/>
              </a:p>
            </p:txBody>
          </p:sp>
        </mc:Choice>
        <mc:Fallback xmlns="">
          <p:sp>
            <p:nvSpPr>
              <p:cNvPr id="13" name="Content Placeholder 2">
                <a:extLst>
                  <a:ext uri="{FF2B5EF4-FFF2-40B4-BE49-F238E27FC236}">
                    <a16:creationId xmlns:a16="http://schemas.microsoft.com/office/drawing/2014/main" id="{CC6D30A0-46C5-CFB1-C344-0A03F67BF8EC}"/>
                  </a:ext>
                </a:extLst>
              </p:cNvPr>
              <p:cNvSpPr txBox="1">
                <a:spLocks noRot="1" noChangeAspect="1" noMove="1" noResize="1" noEditPoints="1" noAdjustHandles="1" noChangeArrowheads="1" noChangeShapeType="1" noTextEdit="1"/>
              </p:cNvSpPr>
              <p:nvPr/>
            </p:nvSpPr>
            <p:spPr>
              <a:xfrm>
                <a:off x="6549887" y="2691151"/>
                <a:ext cx="5642113" cy="4119110"/>
              </a:xfrm>
              <a:prstGeom prst="rect">
                <a:avLst/>
              </a:prstGeom>
              <a:blipFill>
                <a:blip r:embed="rId4"/>
                <a:stretch>
                  <a:fillRect l="-1944" t="-251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22683B2E-5C2B-1284-3CC5-8015FD35DF6D}"/>
              </a:ext>
            </a:extLst>
          </p:cNvPr>
          <p:cNvSpPr txBox="1"/>
          <p:nvPr/>
        </p:nvSpPr>
        <p:spPr>
          <a:xfrm>
            <a:off x="308545" y="1040506"/>
            <a:ext cx="5406865"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10%</a:t>
            </a:r>
            <a:r>
              <a:rPr lang="zh-CN" altLang="en-US" sz="3200" i="1" dirty="0"/>
              <a:t> </a:t>
            </a:r>
            <a:r>
              <a:rPr lang="en-US" altLang="zh-CN" sz="3200" i="1" dirty="0"/>
              <a:t>off</a:t>
            </a:r>
          </a:p>
          <a:p>
            <a:pPr algn="ctr"/>
            <a:r>
              <a:rPr lang="en-US" altLang="zh-CN" sz="3200" i="1" dirty="0"/>
              <a:t>$5</a:t>
            </a:r>
            <a:r>
              <a:rPr lang="zh-CN" altLang="en-US" sz="3200" i="1" dirty="0"/>
              <a:t> </a:t>
            </a:r>
            <a:r>
              <a:rPr lang="en-US" altLang="zh-CN" sz="3200" i="1" dirty="0"/>
              <a:t>max</a:t>
            </a:r>
            <a:r>
              <a:rPr lang="zh-CN" altLang="en-US" sz="3200" i="1" dirty="0"/>
              <a:t> </a:t>
            </a:r>
            <a:r>
              <a:rPr lang="en-US" altLang="zh-CN" sz="3200" i="1" dirty="0"/>
              <a:t>discount</a:t>
            </a:r>
            <a:r>
              <a:rPr lang="zh-CN" altLang="en-US" sz="3200" i="1" dirty="0"/>
              <a:t> </a:t>
            </a: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endParaRPr lang="en-US" sz="3200" i="1" dirty="0"/>
          </a:p>
        </p:txBody>
      </p:sp>
      <p:sp>
        <p:nvSpPr>
          <p:cNvPr id="10" name="TextBox 9">
            <a:extLst>
              <a:ext uri="{FF2B5EF4-FFF2-40B4-BE49-F238E27FC236}">
                <a16:creationId xmlns:a16="http://schemas.microsoft.com/office/drawing/2014/main" id="{538E3684-DBAC-C056-C5D9-90892595CE1C}"/>
              </a:ext>
            </a:extLst>
          </p:cNvPr>
          <p:cNvSpPr txBox="1"/>
          <p:nvPr/>
        </p:nvSpPr>
        <p:spPr>
          <a:xfrm>
            <a:off x="6354139" y="1070504"/>
            <a:ext cx="5204502" cy="1077218"/>
          </a:xfrm>
          <a:prstGeom prst="rect">
            <a:avLst/>
          </a:prstGeom>
          <a:noFill/>
        </p:spPr>
        <p:txBody>
          <a:bodyPr wrap="none" rtlCol="0">
            <a:spAutoFit/>
          </a:bodyPr>
          <a:lstStyle/>
          <a:p>
            <a:pPr algn="ctr"/>
            <a:r>
              <a:rPr lang="en-US" altLang="zh-CN" sz="3200" i="1" dirty="0"/>
              <a:t>Enjoy</a:t>
            </a:r>
            <a:r>
              <a:rPr lang="zh-CN" altLang="en-US" sz="3200" i="1" dirty="0"/>
              <a:t> </a:t>
            </a:r>
            <a:r>
              <a:rPr lang="en-US" altLang="zh-CN" sz="3200" i="1" dirty="0"/>
              <a:t>$5</a:t>
            </a:r>
            <a:r>
              <a:rPr lang="zh-CN" altLang="en-US" sz="3200" i="1" dirty="0"/>
              <a:t> </a:t>
            </a:r>
            <a:r>
              <a:rPr lang="en-US" altLang="zh-CN" sz="3200" i="1" dirty="0"/>
              <a:t>off</a:t>
            </a:r>
          </a:p>
          <a:p>
            <a:pPr algn="ctr"/>
            <a:r>
              <a:rPr lang="en-US" altLang="zh-CN" sz="3200" i="1" dirty="0"/>
              <a:t>On</a:t>
            </a:r>
            <a:r>
              <a:rPr lang="zh-CN" altLang="en-US" sz="3200" i="1" dirty="0"/>
              <a:t> </a:t>
            </a:r>
            <a:r>
              <a:rPr lang="en-US" altLang="zh-CN" sz="3200" i="1" dirty="0"/>
              <a:t>an</a:t>
            </a:r>
            <a:r>
              <a:rPr lang="zh-CN" altLang="en-US" sz="3200" i="1" dirty="0"/>
              <a:t> </a:t>
            </a:r>
            <a:r>
              <a:rPr lang="en-US" altLang="zh-CN" sz="3200" i="1" dirty="0"/>
              <a:t>order</a:t>
            </a:r>
            <a:r>
              <a:rPr lang="zh-CN" altLang="en-US" sz="3200" i="1" dirty="0"/>
              <a:t> </a:t>
            </a:r>
            <a:r>
              <a:rPr lang="en-US" altLang="zh-CN" sz="3200" i="1" dirty="0"/>
              <a:t>of</a:t>
            </a:r>
            <a:r>
              <a:rPr lang="zh-CN" altLang="en-US" sz="3200" i="1" dirty="0"/>
              <a:t> </a:t>
            </a:r>
            <a:r>
              <a:rPr lang="en-US" altLang="zh-CN" sz="3200" i="1" dirty="0"/>
              <a:t>$50</a:t>
            </a:r>
            <a:r>
              <a:rPr lang="zh-CN" altLang="en-US" sz="3200" i="1" dirty="0"/>
              <a:t> </a:t>
            </a:r>
            <a:r>
              <a:rPr lang="en-US" altLang="zh-CN" sz="3200" i="1" dirty="0"/>
              <a:t>or</a:t>
            </a:r>
            <a:r>
              <a:rPr lang="zh-CN" altLang="en-US" sz="3200" i="1" dirty="0"/>
              <a:t> </a:t>
            </a:r>
            <a:r>
              <a:rPr lang="en-US" altLang="zh-CN" sz="3200" i="1" dirty="0"/>
              <a:t>more</a:t>
            </a:r>
            <a:endParaRPr lang="en-US" sz="3200" i="1" dirty="0"/>
          </a:p>
        </p:txBody>
      </p:sp>
    </p:spTree>
    <p:extLst>
      <p:ext uri="{BB962C8B-B14F-4D97-AF65-F5344CB8AC3E}">
        <p14:creationId xmlns:p14="http://schemas.microsoft.com/office/powerpoint/2010/main" val="2536245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4D55B-47B6-3F60-8713-2409F20F58FB}"/>
              </a:ext>
            </a:extLst>
          </p:cNvPr>
          <p:cNvSpPr>
            <a:spLocks noGrp="1"/>
          </p:cNvSpPr>
          <p:nvPr>
            <p:ph type="title"/>
          </p:nvPr>
        </p:nvSpPr>
        <p:spPr/>
        <p:txBody>
          <a:bodyPr/>
          <a:lstStyle/>
          <a:p>
            <a:r>
              <a:rPr lang="en-US" altLang="zh-CN" dirty="0"/>
              <a:t>Hypotheses</a:t>
            </a:r>
            <a:r>
              <a:rPr lang="zh-CN" altLang="en-US" dirty="0"/>
              <a:t> </a:t>
            </a:r>
            <a:r>
              <a:rPr lang="en-US" altLang="zh-CN" dirty="0"/>
              <a:t>and</a:t>
            </a:r>
            <a:r>
              <a:rPr lang="zh-CN" altLang="en-US" dirty="0"/>
              <a:t> </a:t>
            </a:r>
            <a:r>
              <a:rPr lang="en-US" altLang="zh-CN" dirty="0"/>
              <a:t>Framework</a:t>
            </a:r>
            <a:endParaRPr lang="en-US" dirty="0"/>
          </a:p>
        </p:txBody>
      </p:sp>
      <p:sp>
        <p:nvSpPr>
          <p:cNvPr id="4" name="Slide Number Placeholder 3">
            <a:extLst>
              <a:ext uri="{FF2B5EF4-FFF2-40B4-BE49-F238E27FC236}">
                <a16:creationId xmlns:a16="http://schemas.microsoft.com/office/drawing/2014/main" id="{1F22D5B8-9D32-BC3D-058D-901C8DC27F84}"/>
              </a:ext>
            </a:extLst>
          </p:cNvPr>
          <p:cNvSpPr>
            <a:spLocks noGrp="1"/>
          </p:cNvSpPr>
          <p:nvPr>
            <p:ph type="sldNum" sz="quarter" idx="12"/>
          </p:nvPr>
        </p:nvSpPr>
        <p:spPr/>
        <p:txBody>
          <a:bodyPr/>
          <a:lstStyle/>
          <a:p>
            <a:fld id="{82A5928A-368E-F64F-8D9A-9160A9B00FC2}" type="slidenum">
              <a:rPr lang="en-US" smtClean="0"/>
              <a:t>54</a:t>
            </a:fld>
            <a:endParaRPr lang="en-US"/>
          </a:p>
        </p:txBody>
      </p:sp>
      <p:pic>
        <p:nvPicPr>
          <p:cNvPr id="7" name="Picture 6" descr="A picture containing text&#10;&#10;Description automatically generated">
            <a:extLst>
              <a:ext uri="{FF2B5EF4-FFF2-40B4-BE49-F238E27FC236}">
                <a16:creationId xmlns:a16="http://schemas.microsoft.com/office/drawing/2014/main" id="{B9FFC90E-AA0C-1B9F-2D57-101FB728A1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949" y="2252325"/>
            <a:ext cx="9606344" cy="2353349"/>
          </a:xfrm>
          <a:prstGeom prst="rect">
            <a:avLst/>
          </a:prstGeom>
        </p:spPr>
      </p:pic>
      <p:pic>
        <p:nvPicPr>
          <p:cNvPr id="3" name="Picture 2">
            <a:extLst>
              <a:ext uri="{FF2B5EF4-FFF2-40B4-BE49-F238E27FC236}">
                <a16:creationId xmlns:a16="http://schemas.microsoft.com/office/drawing/2014/main" id="{0F4AF7BA-17D3-0798-23E2-0C7D0B2E9236}"/>
              </a:ext>
            </a:extLst>
          </p:cNvPr>
          <p:cNvPicPr>
            <a:picLocks noChangeAspect="1"/>
          </p:cNvPicPr>
          <p:nvPr/>
        </p:nvPicPr>
        <p:blipFill>
          <a:blip r:embed="rId3"/>
          <a:stretch>
            <a:fillRect/>
          </a:stretch>
        </p:blipFill>
        <p:spPr>
          <a:xfrm>
            <a:off x="8382000" y="447564"/>
            <a:ext cx="1215725" cy="1203747"/>
          </a:xfrm>
          <a:prstGeom prst="rect">
            <a:avLst/>
          </a:prstGeom>
        </p:spPr>
      </p:pic>
      <p:sp>
        <p:nvSpPr>
          <p:cNvPr id="5" name="TextBox 4">
            <a:extLst>
              <a:ext uri="{FF2B5EF4-FFF2-40B4-BE49-F238E27FC236}">
                <a16:creationId xmlns:a16="http://schemas.microsoft.com/office/drawing/2014/main" id="{08840071-B06B-F8EB-2E7D-D49CEAAE6107}"/>
              </a:ext>
            </a:extLst>
          </p:cNvPr>
          <p:cNvSpPr txBox="1"/>
          <p:nvPr/>
        </p:nvSpPr>
        <p:spPr>
          <a:xfrm>
            <a:off x="5562600" y="1930347"/>
            <a:ext cx="64770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Pre-registrations, materials, data, and code: </a:t>
            </a:r>
          </a:p>
          <a:p>
            <a:r>
              <a:rPr lang="en-C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https://osf.io/tnhvb/?view_only=0b5763ed25084a35a336ca91bd0218ae</a:t>
            </a:r>
            <a:r>
              <a:rPr lang="en-C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249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861D-579B-1581-67C0-0098D773F119}"/>
              </a:ext>
            </a:extLst>
          </p:cNvPr>
          <p:cNvSpPr>
            <a:spLocks noGrp="1"/>
          </p:cNvSpPr>
          <p:nvPr>
            <p:ph type="title"/>
          </p:nvPr>
        </p:nvSpPr>
        <p:spPr/>
        <p:txBody>
          <a:bodyPr/>
          <a:lstStyle/>
          <a:p>
            <a:r>
              <a:rPr lang="en-US" altLang="zh-CN" dirty="0"/>
              <a:t>Study</a:t>
            </a:r>
            <a:r>
              <a:rPr lang="zh-CN" altLang="en-US" dirty="0"/>
              <a:t> </a:t>
            </a:r>
            <a:r>
              <a:rPr lang="en-US" altLang="zh-CN" dirty="0"/>
              <a:t>1</a:t>
            </a:r>
            <a:r>
              <a:rPr lang="zh-CN" altLang="en-US" dirty="0"/>
              <a:t> </a:t>
            </a:r>
            <a:r>
              <a:rPr lang="en-US" altLang="zh-CN" dirty="0"/>
              <a:t>Food</a:t>
            </a:r>
            <a:r>
              <a:rPr lang="zh-CN" altLang="en-US" dirty="0"/>
              <a:t> </a:t>
            </a:r>
            <a:r>
              <a:rPr lang="en-US" altLang="zh-CN" dirty="0"/>
              <a:t>Ordering</a:t>
            </a:r>
            <a:r>
              <a:rPr lang="zh-CN" altLang="en-US" dirty="0"/>
              <a:t> </a:t>
            </a:r>
            <a:r>
              <a:rPr lang="en-US" altLang="zh-CN" dirty="0"/>
              <a:t>Field</a:t>
            </a:r>
            <a:r>
              <a:rPr lang="zh-CN" altLang="en-US" dirty="0"/>
              <a:t> </a:t>
            </a:r>
            <a:r>
              <a:rPr lang="en-US" altLang="zh-CN" dirty="0"/>
              <a:t>Study</a:t>
            </a:r>
            <a:endParaRPr lang="en-US" dirty="0"/>
          </a:p>
        </p:txBody>
      </p:sp>
      <p:sp>
        <p:nvSpPr>
          <p:cNvPr id="4" name="Slide Number Placeholder 3">
            <a:extLst>
              <a:ext uri="{FF2B5EF4-FFF2-40B4-BE49-F238E27FC236}">
                <a16:creationId xmlns:a16="http://schemas.microsoft.com/office/drawing/2014/main" id="{A1850C72-0EDF-A908-0291-82F816FBF9F7}"/>
              </a:ext>
            </a:extLst>
          </p:cNvPr>
          <p:cNvSpPr>
            <a:spLocks noGrp="1"/>
          </p:cNvSpPr>
          <p:nvPr>
            <p:ph type="sldNum" sz="quarter" idx="12"/>
          </p:nvPr>
        </p:nvSpPr>
        <p:spPr/>
        <p:txBody>
          <a:bodyPr/>
          <a:lstStyle/>
          <a:p>
            <a:fld id="{82A5928A-368E-F64F-8D9A-9160A9B00FC2}" type="slidenum">
              <a:rPr lang="en-US" smtClean="0"/>
              <a:t>55</a:t>
            </a:fld>
            <a:endParaRPr lang="en-US"/>
          </a:p>
        </p:txBody>
      </p:sp>
      <p:sp>
        <p:nvSpPr>
          <p:cNvPr id="6" name="Content Placeholder 2">
            <a:extLst>
              <a:ext uri="{FF2B5EF4-FFF2-40B4-BE49-F238E27FC236}">
                <a16:creationId xmlns:a16="http://schemas.microsoft.com/office/drawing/2014/main" id="{4966CB9E-D7B4-BA50-5FFD-2407E76052D4}"/>
              </a:ext>
            </a:extLst>
          </p:cNvPr>
          <p:cNvSpPr>
            <a:spLocks noGrp="1"/>
          </p:cNvSpPr>
          <p:nvPr>
            <p:ph idx="1"/>
          </p:nvPr>
        </p:nvSpPr>
        <p:spPr>
          <a:xfrm>
            <a:off x="452997" y="2108533"/>
            <a:ext cx="3778770" cy="4247818"/>
          </a:xfrm>
        </p:spPr>
        <p:txBody>
          <a:bodyPr>
            <a:normAutofit/>
          </a:bodyPr>
          <a:lstStyle/>
          <a:p>
            <a:r>
              <a:rPr lang="en-US" altLang="zh-CN" dirty="0"/>
              <a:t>TikTok</a:t>
            </a:r>
          </a:p>
          <a:p>
            <a:r>
              <a:rPr lang="en-US" altLang="zh-CN" dirty="0"/>
              <a:t>Ecological</a:t>
            </a:r>
            <a:r>
              <a:rPr lang="zh-CN" altLang="en-US" dirty="0"/>
              <a:t> </a:t>
            </a:r>
            <a:r>
              <a:rPr lang="en-US" altLang="zh-CN" dirty="0"/>
              <a:t>Validity</a:t>
            </a:r>
          </a:p>
          <a:p>
            <a:r>
              <a:rPr lang="en-US" altLang="zh-CN" dirty="0"/>
              <a:t>Reach</a:t>
            </a:r>
            <a:r>
              <a:rPr lang="zh-CN" altLang="en-US" dirty="0"/>
              <a:t> </a:t>
            </a:r>
            <a:endParaRPr lang="en-CA" altLang="zh-CN" dirty="0"/>
          </a:p>
          <a:p>
            <a:pPr lvl="1"/>
            <a:r>
              <a:rPr lang="en-US" altLang="zh-CN" dirty="0"/>
              <a:t>N</a:t>
            </a:r>
            <a:r>
              <a:rPr lang="en-US" altLang="zh-CN" baseline="-25000" dirty="0"/>
              <a:t>Threshold</a:t>
            </a:r>
            <a:r>
              <a:rPr lang="zh-CN" altLang="en-US" dirty="0"/>
              <a:t> </a:t>
            </a:r>
            <a:r>
              <a:rPr lang="en-US" altLang="zh-CN" dirty="0"/>
              <a:t>=</a:t>
            </a:r>
            <a:r>
              <a:rPr lang="zh-CN" altLang="en-US" dirty="0"/>
              <a:t> </a:t>
            </a:r>
            <a:r>
              <a:rPr lang="en-US" altLang="zh-CN" dirty="0"/>
              <a:t>61,895 </a:t>
            </a:r>
          </a:p>
          <a:p>
            <a:pPr lvl="1"/>
            <a:r>
              <a:rPr lang="en-US" altLang="zh-CN" dirty="0"/>
              <a:t>N</a:t>
            </a:r>
            <a:r>
              <a:rPr lang="en-US" altLang="zh-CN" baseline="-25000" dirty="0"/>
              <a:t>Capped</a:t>
            </a:r>
            <a:r>
              <a:rPr lang="zh-CN" altLang="en-US" dirty="0"/>
              <a:t> </a:t>
            </a:r>
            <a:r>
              <a:rPr lang="en-US" altLang="zh-CN" dirty="0"/>
              <a:t>=</a:t>
            </a:r>
            <a:r>
              <a:rPr lang="zh-CN" altLang="en-US" dirty="0"/>
              <a:t> </a:t>
            </a:r>
            <a:r>
              <a:rPr lang="en-US" altLang="zh-CN" dirty="0"/>
              <a:t>65,548 </a:t>
            </a:r>
          </a:p>
          <a:p>
            <a:r>
              <a:rPr lang="en-CA" dirty="0"/>
              <a:t>Click-through rate = Clicks/Reach</a:t>
            </a:r>
          </a:p>
          <a:p>
            <a:endParaRPr lang="en-US" altLang="zh-CN" dirty="0"/>
          </a:p>
          <a:p>
            <a:endParaRPr lang="en-US" dirty="0"/>
          </a:p>
          <a:p>
            <a:endParaRPr lang="en-US" dirty="0"/>
          </a:p>
        </p:txBody>
      </p:sp>
      <p:pic>
        <p:nvPicPr>
          <p:cNvPr id="7" name="Picture 6">
            <a:extLst>
              <a:ext uri="{FF2B5EF4-FFF2-40B4-BE49-F238E27FC236}">
                <a16:creationId xmlns:a16="http://schemas.microsoft.com/office/drawing/2014/main" id="{A9A6A782-E3C7-0E62-1008-26908E8E3A75}"/>
              </a:ext>
            </a:extLst>
          </p:cNvPr>
          <p:cNvPicPr>
            <a:picLocks noChangeAspect="1"/>
          </p:cNvPicPr>
          <p:nvPr/>
        </p:nvPicPr>
        <p:blipFill>
          <a:blip r:embed="rId3"/>
          <a:stretch>
            <a:fillRect/>
          </a:stretch>
        </p:blipFill>
        <p:spPr>
          <a:xfrm>
            <a:off x="4596465" y="2108532"/>
            <a:ext cx="3256278" cy="2401094"/>
          </a:xfrm>
          <a:prstGeom prst="rect">
            <a:avLst/>
          </a:prstGeom>
        </p:spPr>
      </p:pic>
      <p:pic>
        <p:nvPicPr>
          <p:cNvPr id="8" name="Picture 7">
            <a:extLst>
              <a:ext uri="{FF2B5EF4-FFF2-40B4-BE49-F238E27FC236}">
                <a16:creationId xmlns:a16="http://schemas.microsoft.com/office/drawing/2014/main" id="{9A01C975-A660-EE3D-B3D1-EC74C79E5B0D}"/>
              </a:ext>
            </a:extLst>
          </p:cNvPr>
          <p:cNvPicPr>
            <a:picLocks noChangeAspect="1"/>
          </p:cNvPicPr>
          <p:nvPr/>
        </p:nvPicPr>
        <p:blipFill>
          <a:blip r:embed="rId4"/>
          <a:stretch>
            <a:fillRect/>
          </a:stretch>
        </p:blipFill>
        <p:spPr>
          <a:xfrm>
            <a:off x="8217442" y="2108532"/>
            <a:ext cx="3256278" cy="2401094"/>
          </a:xfrm>
          <a:prstGeom prst="rect">
            <a:avLst/>
          </a:prstGeom>
        </p:spPr>
      </p:pic>
      <p:sp>
        <p:nvSpPr>
          <p:cNvPr id="10" name="TextBox 9">
            <a:extLst>
              <a:ext uri="{FF2B5EF4-FFF2-40B4-BE49-F238E27FC236}">
                <a16:creationId xmlns:a16="http://schemas.microsoft.com/office/drawing/2014/main" id="{5769C127-D872-78D7-66F2-AF146F5D6B46}"/>
              </a:ext>
            </a:extLst>
          </p:cNvPr>
          <p:cNvSpPr txBox="1"/>
          <p:nvPr/>
        </p:nvSpPr>
        <p:spPr>
          <a:xfrm>
            <a:off x="5260300" y="4788734"/>
            <a:ext cx="6093500" cy="1107996"/>
          </a:xfrm>
          <a:prstGeom prst="rect">
            <a:avLst/>
          </a:prstGeom>
          <a:noFill/>
        </p:spPr>
        <p:txBody>
          <a:bodyPr wrap="square">
            <a:spAutoFit/>
          </a:bodyPr>
          <a:lstStyle/>
          <a:p>
            <a:r>
              <a:rPr lang="en-US" altLang="zh-CN" sz="2400" dirty="0"/>
              <a:t>Threshold</a:t>
            </a:r>
            <a:r>
              <a:rPr lang="zh-CN" altLang="en-US" sz="2400" dirty="0"/>
              <a:t> </a:t>
            </a:r>
            <a:r>
              <a:rPr lang="en-US" altLang="zh-CN" sz="2400" dirty="0"/>
              <a:t>(1.38%)</a:t>
            </a:r>
            <a:r>
              <a:rPr lang="zh-CN" altLang="en-US" sz="2400" dirty="0"/>
              <a:t>  </a:t>
            </a:r>
            <a:r>
              <a:rPr lang="en-US" altLang="zh-CN" sz="2400" dirty="0"/>
              <a:t>&gt;</a:t>
            </a:r>
            <a:r>
              <a:rPr lang="zh-CN" altLang="en-US" sz="2400" dirty="0"/>
              <a:t>  </a:t>
            </a:r>
            <a:r>
              <a:rPr lang="en-US" altLang="zh-CN" sz="2400" dirty="0"/>
              <a:t>Capped</a:t>
            </a:r>
            <a:r>
              <a:rPr lang="zh-CN" altLang="en-US" sz="2400" dirty="0"/>
              <a:t> </a:t>
            </a:r>
            <a:r>
              <a:rPr lang="en-US" altLang="zh-CN" sz="2400" dirty="0"/>
              <a:t>(1.25%),</a:t>
            </a:r>
            <a:r>
              <a:rPr lang="zh-CN" altLang="en-US" sz="2400" dirty="0"/>
              <a:t> </a:t>
            </a:r>
            <a:br>
              <a:rPr lang="en-US" altLang="zh-CN" sz="2400" dirty="0"/>
            </a:br>
            <a:r>
              <a:rPr lang="en-US" altLang="zh-CN" sz="2400" i="1" dirty="0"/>
              <a:t>p</a:t>
            </a:r>
            <a:r>
              <a:rPr lang="zh-CN" altLang="en-US" sz="2400" dirty="0"/>
              <a:t> </a:t>
            </a:r>
            <a:r>
              <a:rPr lang="en-US" altLang="zh-CN" sz="2400" dirty="0"/>
              <a:t>=</a:t>
            </a:r>
            <a:r>
              <a:rPr lang="zh-CN" altLang="en-US" sz="2400" dirty="0"/>
              <a:t> </a:t>
            </a:r>
            <a:r>
              <a:rPr lang="en-US" altLang="zh-CN" sz="2400" dirty="0"/>
              <a:t>.021</a:t>
            </a:r>
            <a:r>
              <a:rPr lang="zh-CN" altLang="en-US" sz="2400" dirty="0"/>
              <a:t>*</a:t>
            </a:r>
            <a:endParaRPr lang="en-US" altLang="zh-CN" sz="2400" dirty="0"/>
          </a:p>
          <a:p>
            <a:endParaRPr lang="en-US" dirty="0"/>
          </a:p>
        </p:txBody>
      </p:sp>
      <p:sp>
        <p:nvSpPr>
          <p:cNvPr id="11" name="TextBox 10">
            <a:extLst>
              <a:ext uri="{FF2B5EF4-FFF2-40B4-BE49-F238E27FC236}">
                <a16:creationId xmlns:a16="http://schemas.microsoft.com/office/drawing/2014/main" id="{0CCE6D39-EF30-DCFF-36E6-E6A8AB7F9A57}"/>
              </a:ext>
            </a:extLst>
          </p:cNvPr>
          <p:cNvSpPr txBox="1"/>
          <p:nvPr/>
        </p:nvSpPr>
        <p:spPr>
          <a:xfrm>
            <a:off x="6730301" y="5845367"/>
            <a:ext cx="4479560" cy="369332"/>
          </a:xfrm>
          <a:prstGeom prst="rect">
            <a:avLst/>
          </a:prstGeom>
          <a:noFill/>
        </p:spPr>
        <p:txBody>
          <a:bodyPr wrap="none" rtlCol="0">
            <a:spAutoFit/>
          </a:bodyPr>
          <a:lstStyle/>
          <a:p>
            <a:r>
              <a:rPr lang="zh-CN" altLang="en-US" dirty="0"/>
              <a:t>* </a:t>
            </a:r>
            <a:r>
              <a:rPr lang="en-US" altLang="zh-CN" dirty="0"/>
              <a:t>Pre-registered</a:t>
            </a:r>
            <a:r>
              <a:rPr lang="zh-CN" altLang="en-US" dirty="0"/>
              <a:t> </a:t>
            </a:r>
            <a:r>
              <a:rPr lang="en-US" altLang="zh-CN" dirty="0"/>
              <a:t>one-tailed</a:t>
            </a:r>
            <a:r>
              <a:rPr lang="zh-CN" altLang="en-US" dirty="0"/>
              <a:t> </a:t>
            </a:r>
            <a:r>
              <a:rPr lang="en-US" altLang="zh-CN" dirty="0"/>
              <a:t>proportion</a:t>
            </a:r>
            <a:r>
              <a:rPr lang="zh-CN" altLang="en-US" dirty="0"/>
              <a:t> </a:t>
            </a:r>
            <a:r>
              <a:rPr lang="en-US" altLang="zh-CN" dirty="0"/>
              <a:t>test</a:t>
            </a:r>
            <a:endParaRPr lang="en-US" dirty="0"/>
          </a:p>
        </p:txBody>
      </p:sp>
    </p:spTree>
    <p:extLst>
      <p:ext uri="{BB962C8B-B14F-4D97-AF65-F5344CB8AC3E}">
        <p14:creationId xmlns:p14="http://schemas.microsoft.com/office/powerpoint/2010/main" val="3990318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CCDC9-5145-E998-22FE-800A4D0BA039}"/>
              </a:ext>
            </a:extLst>
          </p:cNvPr>
          <p:cNvSpPr>
            <a:spLocks noGrp="1"/>
          </p:cNvSpPr>
          <p:nvPr>
            <p:ph type="title"/>
          </p:nvPr>
        </p:nvSpPr>
        <p:spPr/>
        <p:txBody>
          <a:bodyPr>
            <a:normAutofit/>
          </a:bodyPr>
          <a:lstStyle/>
          <a:p>
            <a:r>
              <a:rPr lang="en-US" dirty="0"/>
              <a:t>S</a:t>
            </a:r>
            <a:r>
              <a:rPr lang="en-US" altLang="zh-CN" dirty="0"/>
              <a:t>tudy</a:t>
            </a:r>
            <a:r>
              <a:rPr lang="en-US" dirty="0"/>
              <a:t> 2: </a:t>
            </a:r>
            <a:r>
              <a:rPr lang="en-US" altLang="zh-CN" dirty="0"/>
              <a:t>Ride-Hailing</a:t>
            </a:r>
            <a:endParaRPr lang="en-US" dirty="0"/>
          </a:p>
        </p:txBody>
      </p:sp>
      <p:sp>
        <p:nvSpPr>
          <p:cNvPr id="4" name="Slide Number Placeholder 3">
            <a:extLst>
              <a:ext uri="{FF2B5EF4-FFF2-40B4-BE49-F238E27FC236}">
                <a16:creationId xmlns:a16="http://schemas.microsoft.com/office/drawing/2014/main" id="{94BCB28E-EF4E-FD20-E324-3A24E39F2109}"/>
              </a:ext>
            </a:extLst>
          </p:cNvPr>
          <p:cNvSpPr>
            <a:spLocks noGrp="1"/>
          </p:cNvSpPr>
          <p:nvPr>
            <p:ph type="sldNum" sz="quarter" idx="12"/>
          </p:nvPr>
        </p:nvSpPr>
        <p:spPr/>
        <p:txBody>
          <a:bodyPr/>
          <a:lstStyle/>
          <a:p>
            <a:fld id="{82A5928A-368E-F64F-8D9A-9160A9B00FC2}" type="slidenum">
              <a:rPr lang="en-US" smtClean="0"/>
              <a:t>56</a:t>
            </a:fld>
            <a:endParaRPr lang="en-US" dirty="0"/>
          </a:p>
        </p:txBody>
      </p:sp>
      <p:sp>
        <p:nvSpPr>
          <p:cNvPr id="7" name="Content Placeholder 2">
            <a:extLst>
              <a:ext uri="{FF2B5EF4-FFF2-40B4-BE49-F238E27FC236}">
                <a16:creationId xmlns:a16="http://schemas.microsoft.com/office/drawing/2014/main" id="{F1FE41D3-A653-02FA-A0B8-46BED9A4CF89}"/>
              </a:ext>
            </a:extLst>
          </p:cNvPr>
          <p:cNvSpPr txBox="1">
            <a:spLocks/>
          </p:cNvSpPr>
          <p:nvPr/>
        </p:nvSpPr>
        <p:spPr>
          <a:xfrm>
            <a:off x="347730" y="1825624"/>
            <a:ext cx="5992912" cy="4806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Take a bus or to hail a taxi to go home from work. </a:t>
            </a:r>
          </a:p>
          <a:p>
            <a:r>
              <a:rPr lang="en-US" altLang="zh-CN" dirty="0"/>
              <a:t> 2 (Promotion</a:t>
            </a:r>
            <a:r>
              <a:rPr lang="zh-CN" altLang="en-US" dirty="0"/>
              <a:t> </a:t>
            </a:r>
            <a:r>
              <a:rPr lang="en-US" altLang="zh-CN" dirty="0"/>
              <a:t>Architecture)</a:t>
            </a:r>
            <a:r>
              <a:rPr lang="zh-CN" altLang="en-US" dirty="0"/>
              <a:t> </a:t>
            </a:r>
            <a:r>
              <a:rPr lang="en-US" altLang="zh-CN" dirty="0"/>
              <a:t>X 2 (Average</a:t>
            </a:r>
            <a:r>
              <a:rPr lang="zh-CN" altLang="en-US" dirty="0"/>
              <a:t> </a:t>
            </a:r>
            <a:r>
              <a:rPr lang="en-US" altLang="zh-CN" dirty="0"/>
              <a:t>Spending</a:t>
            </a:r>
            <a:r>
              <a:rPr lang="zh-CN" altLang="en-US" dirty="0"/>
              <a:t> </a:t>
            </a:r>
            <a:r>
              <a:rPr lang="en-US" altLang="zh-CN" dirty="0"/>
              <a:t>Information)</a:t>
            </a:r>
            <a:r>
              <a:rPr lang="zh-CN" altLang="en-US" dirty="0"/>
              <a:t> </a:t>
            </a:r>
            <a:endParaRPr lang="en-CA" altLang="zh-CN" dirty="0"/>
          </a:p>
          <a:p>
            <a:r>
              <a:rPr lang="en-US" altLang="zh-CN" dirty="0"/>
              <a:t>Promotion</a:t>
            </a:r>
            <a:r>
              <a:rPr lang="zh-CN" altLang="en-US" dirty="0"/>
              <a:t> </a:t>
            </a:r>
            <a:r>
              <a:rPr lang="en-US" altLang="zh-CN" dirty="0"/>
              <a:t>Architecture </a:t>
            </a:r>
          </a:p>
          <a:p>
            <a:r>
              <a:rPr lang="en-US" altLang="zh-CN" dirty="0"/>
              <a:t>Average</a:t>
            </a:r>
            <a:r>
              <a:rPr lang="zh-CN" altLang="en-US" dirty="0"/>
              <a:t> </a:t>
            </a:r>
            <a:r>
              <a:rPr lang="en-US" altLang="zh-CN" dirty="0"/>
              <a:t>Spending Information</a:t>
            </a:r>
          </a:p>
          <a:p>
            <a:pPr lvl="1"/>
            <a:r>
              <a:rPr lang="en-US" altLang="zh-CN" dirty="0"/>
              <a:t>Present:</a:t>
            </a:r>
            <a:r>
              <a:rPr lang="zh-CN" altLang="en-US" dirty="0"/>
              <a:t> </a:t>
            </a:r>
            <a:r>
              <a:rPr lang="en-US" altLang="zh-CN" dirty="0"/>
              <a:t>“If you hail a ride, you will spend $20 on average”</a:t>
            </a:r>
            <a:r>
              <a:rPr lang="zh-CN" altLang="en-US" dirty="0"/>
              <a:t> </a:t>
            </a:r>
            <a:endParaRPr lang="en-US" altLang="zh-CN" dirty="0"/>
          </a:p>
          <a:p>
            <a:pPr lvl="1"/>
            <a:r>
              <a:rPr lang="en-US" altLang="zh-CN" dirty="0"/>
              <a:t>Absent:</a:t>
            </a:r>
            <a:r>
              <a:rPr lang="zh-CN" altLang="en-US" dirty="0"/>
              <a:t> </a:t>
            </a:r>
            <a:r>
              <a:rPr lang="en-US" altLang="zh-CN" dirty="0"/>
              <a:t>no</a:t>
            </a:r>
            <a:r>
              <a:rPr lang="zh-CN" altLang="en-US" dirty="0"/>
              <a:t> </a:t>
            </a:r>
            <a:r>
              <a:rPr lang="en-US" altLang="zh-CN" dirty="0"/>
              <a:t>information</a:t>
            </a:r>
            <a:endParaRPr lang="en-CA" altLang="zh-CN" dirty="0"/>
          </a:p>
          <a:p>
            <a:endParaRPr lang="en-US" dirty="0"/>
          </a:p>
          <a:p>
            <a:endParaRPr lang="en-US" dirty="0"/>
          </a:p>
        </p:txBody>
      </p:sp>
      <p:pic>
        <p:nvPicPr>
          <p:cNvPr id="8" name="Picture 7">
            <a:extLst>
              <a:ext uri="{FF2B5EF4-FFF2-40B4-BE49-F238E27FC236}">
                <a16:creationId xmlns:a16="http://schemas.microsoft.com/office/drawing/2014/main" id="{E38D206F-7009-5808-FB26-25D40F4DDA29}"/>
              </a:ext>
            </a:extLst>
          </p:cNvPr>
          <p:cNvPicPr>
            <a:picLocks noChangeAspect="1"/>
          </p:cNvPicPr>
          <p:nvPr/>
        </p:nvPicPr>
        <p:blipFill>
          <a:blip r:embed="rId3"/>
          <a:stretch>
            <a:fillRect/>
          </a:stretch>
        </p:blipFill>
        <p:spPr>
          <a:xfrm>
            <a:off x="6719459" y="3236829"/>
            <a:ext cx="3782283" cy="3236830"/>
          </a:xfrm>
          <a:prstGeom prst="rect">
            <a:avLst/>
          </a:prstGeom>
        </p:spPr>
      </p:pic>
      <p:pic>
        <p:nvPicPr>
          <p:cNvPr id="9" name="Picture 8">
            <a:extLst>
              <a:ext uri="{FF2B5EF4-FFF2-40B4-BE49-F238E27FC236}">
                <a16:creationId xmlns:a16="http://schemas.microsoft.com/office/drawing/2014/main" id="{41A6A91B-70AD-F794-9ED8-139A1CBAD3F5}"/>
              </a:ext>
            </a:extLst>
          </p:cNvPr>
          <p:cNvPicPr>
            <a:picLocks noChangeAspect="1"/>
          </p:cNvPicPr>
          <p:nvPr/>
        </p:nvPicPr>
        <p:blipFill>
          <a:blip r:embed="rId4"/>
          <a:stretch>
            <a:fillRect/>
          </a:stretch>
        </p:blipFill>
        <p:spPr>
          <a:xfrm>
            <a:off x="6719459" y="0"/>
            <a:ext cx="3782281" cy="3236829"/>
          </a:xfrm>
          <a:prstGeom prst="rect">
            <a:avLst/>
          </a:prstGeom>
        </p:spPr>
      </p:pic>
      <p:sp>
        <p:nvSpPr>
          <p:cNvPr id="10" name="Rectangle 9">
            <a:extLst>
              <a:ext uri="{FF2B5EF4-FFF2-40B4-BE49-F238E27FC236}">
                <a16:creationId xmlns:a16="http://schemas.microsoft.com/office/drawing/2014/main" id="{7BF86F73-0955-D04E-1083-3C0D93DA963C}"/>
              </a:ext>
            </a:extLst>
          </p:cNvPr>
          <p:cNvSpPr/>
          <p:nvPr/>
        </p:nvSpPr>
        <p:spPr>
          <a:xfrm>
            <a:off x="10572897" y="4670578"/>
            <a:ext cx="1119409" cy="369332"/>
          </a:xfrm>
          <a:prstGeom prst="rect">
            <a:avLst/>
          </a:prstGeom>
        </p:spPr>
        <p:txBody>
          <a:bodyPr wrap="none">
            <a:spAutoFit/>
          </a:bodyPr>
          <a:lstStyle/>
          <a:p>
            <a:r>
              <a:rPr lang="en-US" altLang="zh-CN" dirty="0"/>
              <a:t>Threshold</a:t>
            </a:r>
            <a:endParaRPr lang="en-US" dirty="0"/>
          </a:p>
        </p:txBody>
      </p:sp>
      <p:sp>
        <p:nvSpPr>
          <p:cNvPr id="11" name="Rectangle 10">
            <a:extLst>
              <a:ext uri="{FF2B5EF4-FFF2-40B4-BE49-F238E27FC236}">
                <a16:creationId xmlns:a16="http://schemas.microsoft.com/office/drawing/2014/main" id="{BFA6CA0F-79F3-C410-B7AA-8180B414B80D}"/>
              </a:ext>
            </a:extLst>
          </p:cNvPr>
          <p:cNvSpPr/>
          <p:nvPr/>
        </p:nvSpPr>
        <p:spPr>
          <a:xfrm>
            <a:off x="10647054" y="2163998"/>
            <a:ext cx="899605" cy="369332"/>
          </a:xfrm>
          <a:prstGeom prst="rect">
            <a:avLst/>
          </a:prstGeom>
        </p:spPr>
        <p:txBody>
          <a:bodyPr wrap="none">
            <a:spAutoFit/>
          </a:bodyPr>
          <a:lstStyle/>
          <a:p>
            <a:r>
              <a:rPr lang="en-US" altLang="zh-CN" dirty="0"/>
              <a:t>Capped</a:t>
            </a:r>
            <a:endParaRPr lang="en-US" dirty="0"/>
          </a:p>
        </p:txBody>
      </p:sp>
      <p:sp>
        <p:nvSpPr>
          <p:cNvPr id="13" name="TextBox 12">
            <a:extLst>
              <a:ext uri="{FF2B5EF4-FFF2-40B4-BE49-F238E27FC236}">
                <a16:creationId xmlns:a16="http://schemas.microsoft.com/office/drawing/2014/main" id="{B32D52DA-B1C0-BFD0-946B-FCCDDC0954CF}"/>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403, Canadian Prolific)</a:t>
            </a:r>
          </a:p>
        </p:txBody>
      </p:sp>
    </p:spTree>
    <p:extLst>
      <p:ext uri="{BB962C8B-B14F-4D97-AF65-F5344CB8AC3E}">
        <p14:creationId xmlns:p14="http://schemas.microsoft.com/office/powerpoint/2010/main" val="3428120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3F2FAB-FCA7-4745-7B9F-45F91FFF7034}"/>
              </a:ext>
            </a:extLst>
          </p:cNvPr>
          <p:cNvPicPr>
            <a:picLocks noChangeAspect="1"/>
          </p:cNvPicPr>
          <p:nvPr/>
        </p:nvPicPr>
        <p:blipFill>
          <a:blip r:embed="rId3"/>
          <a:stretch>
            <a:fillRect/>
          </a:stretch>
        </p:blipFill>
        <p:spPr>
          <a:xfrm>
            <a:off x="6107181" y="838200"/>
            <a:ext cx="5631158" cy="5843290"/>
          </a:xfrm>
          <a:prstGeom prst="rect">
            <a:avLst/>
          </a:prstGeom>
        </p:spPr>
      </p:pic>
      <p:sp>
        <p:nvSpPr>
          <p:cNvPr id="2" name="Title 1">
            <a:extLst>
              <a:ext uri="{FF2B5EF4-FFF2-40B4-BE49-F238E27FC236}">
                <a16:creationId xmlns:a16="http://schemas.microsoft.com/office/drawing/2014/main" id="{0893B8AE-F7EF-3247-BD11-484F30C5BFC3}"/>
              </a:ext>
            </a:extLst>
          </p:cNvPr>
          <p:cNvSpPr>
            <a:spLocks noGrp="1"/>
          </p:cNvSpPr>
          <p:nvPr>
            <p:ph type="title"/>
          </p:nvPr>
        </p:nvSpPr>
        <p:spPr>
          <a:xfrm>
            <a:off x="838200" y="742"/>
            <a:ext cx="10515600" cy="1325563"/>
          </a:xfrm>
        </p:spPr>
        <p:txBody>
          <a:bodyPr/>
          <a:lstStyle/>
          <a:p>
            <a:r>
              <a:rPr lang="en-US" altLang="zh-CN" dirty="0"/>
              <a:t>Study</a:t>
            </a:r>
            <a:r>
              <a:rPr lang="zh-CN" altLang="en-US" dirty="0"/>
              <a:t> </a:t>
            </a:r>
            <a:r>
              <a:rPr lang="en-US" altLang="zh-CN" dirty="0"/>
              <a:t>2</a:t>
            </a:r>
            <a:r>
              <a:rPr lang="zh-CN" altLang="en-US" dirty="0"/>
              <a:t> </a:t>
            </a:r>
            <a:r>
              <a:rPr lang="en-US" altLang="zh-CN" dirty="0"/>
              <a:t>Results</a:t>
            </a:r>
            <a:r>
              <a:rPr lang="zh-CN" altLang="en-US" dirty="0"/>
              <a:t> </a:t>
            </a:r>
            <a:r>
              <a:rPr lang="en-US" altLang="zh-CN" dirty="0"/>
              <a:t>–</a:t>
            </a:r>
            <a:r>
              <a:rPr lang="zh-CN" altLang="en-US" dirty="0"/>
              <a:t> </a:t>
            </a:r>
            <a:r>
              <a:rPr lang="en-US" altLang="zh-CN" dirty="0"/>
              <a:t>Offer Evaluation</a:t>
            </a:r>
            <a:endParaRPr lang="en-US" dirty="0"/>
          </a:p>
        </p:txBody>
      </p:sp>
      <p:sp>
        <p:nvSpPr>
          <p:cNvPr id="11" name="Content Placeholder 2">
            <a:extLst>
              <a:ext uri="{FF2B5EF4-FFF2-40B4-BE49-F238E27FC236}">
                <a16:creationId xmlns:a16="http://schemas.microsoft.com/office/drawing/2014/main" id="{2239E8A0-41EF-464A-9929-EE3415090D5D}"/>
              </a:ext>
            </a:extLst>
          </p:cNvPr>
          <p:cNvSpPr txBox="1">
            <a:spLocks/>
          </p:cNvSpPr>
          <p:nvPr/>
        </p:nvSpPr>
        <p:spPr>
          <a:xfrm>
            <a:off x="381000" y="6241996"/>
            <a:ext cx="9444789" cy="605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dirty="0"/>
              <a:t>Main effect of promotion framing,</a:t>
            </a:r>
            <a:r>
              <a:rPr lang="zh-CN" altLang="en-US" sz="2400" dirty="0"/>
              <a:t> </a:t>
            </a:r>
            <a:r>
              <a:rPr lang="en-US" altLang="zh-CN" sz="2400" i="1" dirty="0"/>
              <a:t>p</a:t>
            </a:r>
            <a:r>
              <a:rPr lang="zh-CN" altLang="en-US" sz="2400" dirty="0"/>
              <a:t> </a:t>
            </a:r>
            <a:r>
              <a:rPr lang="en-US" altLang="zh-CN" sz="2400" dirty="0"/>
              <a:t>&lt;.001</a:t>
            </a:r>
          </a:p>
        </p:txBody>
      </p:sp>
      <p:pic>
        <p:nvPicPr>
          <p:cNvPr id="3" name="Picture 2">
            <a:extLst>
              <a:ext uri="{FF2B5EF4-FFF2-40B4-BE49-F238E27FC236}">
                <a16:creationId xmlns:a16="http://schemas.microsoft.com/office/drawing/2014/main" id="{E6A00BB1-282F-0E46-B3D7-A94BBC15D691}"/>
              </a:ext>
            </a:extLst>
          </p:cNvPr>
          <p:cNvPicPr>
            <a:picLocks noChangeAspect="1"/>
          </p:cNvPicPr>
          <p:nvPr/>
        </p:nvPicPr>
        <p:blipFill>
          <a:blip r:embed="rId4"/>
          <a:stretch>
            <a:fillRect/>
          </a:stretch>
        </p:blipFill>
        <p:spPr>
          <a:xfrm>
            <a:off x="486508" y="1820698"/>
            <a:ext cx="4762500" cy="1397000"/>
          </a:xfrm>
          <a:prstGeom prst="rect">
            <a:avLst/>
          </a:prstGeom>
        </p:spPr>
      </p:pic>
      <p:pic>
        <p:nvPicPr>
          <p:cNvPr id="5" name="Picture 4">
            <a:extLst>
              <a:ext uri="{FF2B5EF4-FFF2-40B4-BE49-F238E27FC236}">
                <a16:creationId xmlns:a16="http://schemas.microsoft.com/office/drawing/2014/main" id="{BF44DA1B-3055-7D4A-98FE-44393968BFB7}"/>
              </a:ext>
            </a:extLst>
          </p:cNvPr>
          <p:cNvPicPr>
            <a:picLocks noChangeAspect="1"/>
          </p:cNvPicPr>
          <p:nvPr/>
        </p:nvPicPr>
        <p:blipFill>
          <a:blip r:embed="rId5"/>
          <a:stretch>
            <a:fillRect/>
          </a:stretch>
        </p:blipFill>
        <p:spPr>
          <a:xfrm>
            <a:off x="486508" y="4112514"/>
            <a:ext cx="4762500" cy="1397000"/>
          </a:xfrm>
          <a:prstGeom prst="rect">
            <a:avLst/>
          </a:prstGeom>
        </p:spPr>
      </p:pic>
      <p:sp>
        <p:nvSpPr>
          <p:cNvPr id="12" name="Rectangle 11">
            <a:extLst>
              <a:ext uri="{FF2B5EF4-FFF2-40B4-BE49-F238E27FC236}">
                <a16:creationId xmlns:a16="http://schemas.microsoft.com/office/drawing/2014/main" id="{0BAEB8DE-9C92-0140-8C5A-2535889D075F}"/>
              </a:ext>
            </a:extLst>
          </p:cNvPr>
          <p:cNvSpPr/>
          <p:nvPr/>
        </p:nvSpPr>
        <p:spPr>
          <a:xfrm>
            <a:off x="2133995" y="3691181"/>
            <a:ext cx="1430969" cy="461665"/>
          </a:xfrm>
          <a:prstGeom prst="rect">
            <a:avLst/>
          </a:prstGeom>
        </p:spPr>
        <p:txBody>
          <a:bodyPr wrap="none">
            <a:spAutoFit/>
          </a:bodyPr>
          <a:lstStyle/>
          <a:p>
            <a:r>
              <a:rPr lang="en-US" altLang="zh-CN" sz="2400" dirty="0"/>
              <a:t>Threshold</a:t>
            </a:r>
            <a:endParaRPr lang="en-US" sz="2400" dirty="0"/>
          </a:p>
        </p:txBody>
      </p:sp>
      <p:sp>
        <p:nvSpPr>
          <p:cNvPr id="14" name="Rectangle 13">
            <a:extLst>
              <a:ext uri="{FF2B5EF4-FFF2-40B4-BE49-F238E27FC236}">
                <a16:creationId xmlns:a16="http://schemas.microsoft.com/office/drawing/2014/main" id="{C9CEB27D-7D71-7748-8153-44A4E6C9ADBA}"/>
              </a:ext>
            </a:extLst>
          </p:cNvPr>
          <p:cNvSpPr/>
          <p:nvPr/>
        </p:nvSpPr>
        <p:spPr>
          <a:xfrm>
            <a:off x="2133995" y="1359033"/>
            <a:ext cx="1135247" cy="461665"/>
          </a:xfrm>
          <a:prstGeom prst="rect">
            <a:avLst/>
          </a:prstGeom>
        </p:spPr>
        <p:txBody>
          <a:bodyPr wrap="none">
            <a:spAutoFit/>
          </a:bodyPr>
          <a:lstStyle/>
          <a:p>
            <a:r>
              <a:rPr lang="en-US" altLang="zh-CN" sz="2400" dirty="0"/>
              <a:t>Capped</a:t>
            </a:r>
            <a:endParaRPr lang="en-US" sz="2400" dirty="0"/>
          </a:p>
        </p:txBody>
      </p:sp>
    </p:spTree>
    <p:extLst>
      <p:ext uri="{BB962C8B-B14F-4D97-AF65-F5344CB8AC3E}">
        <p14:creationId xmlns:p14="http://schemas.microsoft.com/office/powerpoint/2010/main" val="2251858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B8AE-F7EF-3247-BD11-484F30C5BFC3}"/>
              </a:ext>
            </a:extLst>
          </p:cNvPr>
          <p:cNvSpPr>
            <a:spLocks noGrp="1"/>
          </p:cNvSpPr>
          <p:nvPr>
            <p:ph type="title"/>
          </p:nvPr>
        </p:nvSpPr>
        <p:spPr>
          <a:xfrm>
            <a:off x="838200" y="-76200"/>
            <a:ext cx="10515600" cy="1325563"/>
          </a:xfrm>
        </p:spPr>
        <p:txBody>
          <a:bodyPr/>
          <a:lstStyle/>
          <a:p>
            <a:r>
              <a:rPr lang="en-US" altLang="zh-CN" dirty="0"/>
              <a:t>Study</a:t>
            </a:r>
            <a:r>
              <a:rPr lang="zh-CN" altLang="en-US" dirty="0"/>
              <a:t> </a:t>
            </a:r>
            <a:r>
              <a:rPr lang="en-US" altLang="zh-CN" dirty="0"/>
              <a:t>2</a:t>
            </a:r>
            <a:r>
              <a:rPr lang="zh-CN" altLang="en-US" dirty="0"/>
              <a:t> </a:t>
            </a:r>
            <a:r>
              <a:rPr lang="en-US" altLang="zh-CN" dirty="0"/>
              <a:t>Results</a:t>
            </a:r>
            <a:r>
              <a:rPr lang="zh-CN" altLang="en-US" dirty="0"/>
              <a:t> </a:t>
            </a:r>
            <a:r>
              <a:rPr lang="en-US" altLang="zh-CN" dirty="0"/>
              <a:t>-</a:t>
            </a:r>
            <a:r>
              <a:rPr lang="zh-CN" altLang="en-US" dirty="0"/>
              <a:t> </a:t>
            </a:r>
            <a:r>
              <a:rPr lang="en-US" altLang="zh-CN" dirty="0"/>
              <a:t>Conversion</a:t>
            </a:r>
            <a:r>
              <a:rPr lang="zh-CN" altLang="en-US" dirty="0"/>
              <a:t> </a:t>
            </a:r>
            <a:r>
              <a:rPr lang="en-US" altLang="zh-CN" dirty="0"/>
              <a:t>Rate</a:t>
            </a:r>
            <a:endParaRPr lang="en-US" dirty="0"/>
          </a:p>
        </p:txBody>
      </p:sp>
      <p:pic>
        <p:nvPicPr>
          <p:cNvPr id="4" name="Content Placeholder 3">
            <a:extLst>
              <a:ext uri="{FF2B5EF4-FFF2-40B4-BE49-F238E27FC236}">
                <a16:creationId xmlns:a16="http://schemas.microsoft.com/office/drawing/2014/main" id="{659F9DF7-96B6-8542-81DE-4BF4A3DF9EBD}"/>
              </a:ext>
            </a:extLst>
          </p:cNvPr>
          <p:cNvPicPr>
            <a:picLocks noGrp="1" noChangeAspect="1"/>
          </p:cNvPicPr>
          <p:nvPr>
            <p:ph idx="1"/>
          </p:nvPr>
        </p:nvPicPr>
        <p:blipFill>
          <a:blip r:embed="rId3"/>
          <a:stretch>
            <a:fillRect/>
          </a:stretch>
        </p:blipFill>
        <p:spPr>
          <a:xfrm>
            <a:off x="6324600" y="837458"/>
            <a:ext cx="5559834" cy="5769280"/>
          </a:xfrm>
          <a:prstGeom prst="rect">
            <a:avLst/>
          </a:prstGeom>
        </p:spPr>
      </p:pic>
      <p:sp>
        <p:nvSpPr>
          <p:cNvPr id="11" name="Content Placeholder 2">
            <a:extLst>
              <a:ext uri="{FF2B5EF4-FFF2-40B4-BE49-F238E27FC236}">
                <a16:creationId xmlns:a16="http://schemas.microsoft.com/office/drawing/2014/main" id="{2239E8A0-41EF-464A-9929-EE3415090D5D}"/>
              </a:ext>
            </a:extLst>
          </p:cNvPr>
          <p:cNvSpPr txBox="1">
            <a:spLocks/>
          </p:cNvSpPr>
          <p:nvPr/>
        </p:nvSpPr>
        <p:spPr>
          <a:xfrm>
            <a:off x="381000" y="6165054"/>
            <a:ext cx="9444789" cy="605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dirty="0"/>
              <a:t>Main effect of promotion framing,</a:t>
            </a:r>
            <a:r>
              <a:rPr lang="zh-CN" altLang="en-US" sz="2400" dirty="0"/>
              <a:t> </a:t>
            </a:r>
            <a:r>
              <a:rPr lang="en-US" altLang="zh-CN" sz="2400" i="1" dirty="0"/>
              <a:t>p</a:t>
            </a:r>
            <a:r>
              <a:rPr lang="zh-CN" altLang="en-US" sz="2400" dirty="0"/>
              <a:t> </a:t>
            </a:r>
            <a:r>
              <a:rPr lang="en-US" altLang="zh-CN" sz="2400" dirty="0"/>
              <a:t>=.017</a:t>
            </a:r>
          </a:p>
        </p:txBody>
      </p:sp>
      <p:pic>
        <p:nvPicPr>
          <p:cNvPr id="3" name="Picture 2">
            <a:extLst>
              <a:ext uri="{FF2B5EF4-FFF2-40B4-BE49-F238E27FC236}">
                <a16:creationId xmlns:a16="http://schemas.microsoft.com/office/drawing/2014/main" id="{E6A00BB1-282F-0E46-B3D7-A94BBC15D691}"/>
              </a:ext>
            </a:extLst>
          </p:cNvPr>
          <p:cNvPicPr>
            <a:picLocks noChangeAspect="1"/>
          </p:cNvPicPr>
          <p:nvPr/>
        </p:nvPicPr>
        <p:blipFill>
          <a:blip r:embed="rId4"/>
          <a:stretch>
            <a:fillRect/>
          </a:stretch>
        </p:blipFill>
        <p:spPr>
          <a:xfrm>
            <a:off x="486508" y="1743756"/>
            <a:ext cx="4762500" cy="1397000"/>
          </a:xfrm>
          <a:prstGeom prst="rect">
            <a:avLst/>
          </a:prstGeom>
        </p:spPr>
      </p:pic>
      <p:pic>
        <p:nvPicPr>
          <p:cNvPr id="5" name="Picture 4">
            <a:extLst>
              <a:ext uri="{FF2B5EF4-FFF2-40B4-BE49-F238E27FC236}">
                <a16:creationId xmlns:a16="http://schemas.microsoft.com/office/drawing/2014/main" id="{BF44DA1B-3055-7D4A-98FE-44393968BFB7}"/>
              </a:ext>
            </a:extLst>
          </p:cNvPr>
          <p:cNvPicPr>
            <a:picLocks noChangeAspect="1"/>
          </p:cNvPicPr>
          <p:nvPr/>
        </p:nvPicPr>
        <p:blipFill>
          <a:blip r:embed="rId5"/>
          <a:stretch>
            <a:fillRect/>
          </a:stretch>
        </p:blipFill>
        <p:spPr>
          <a:xfrm>
            <a:off x="486508" y="4035572"/>
            <a:ext cx="4762500" cy="1397000"/>
          </a:xfrm>
          <a:prstGeom prst="rect">
            <a:avLst/>
          </a:prstGeom>
        </p:spPr>
      </p:pic>
      <p:sp>
        <p:nvSpPr>
          <p:cNvPr id="12" name="Rectangle 11">
            <a:extLst>
              <a:ext uri="{FF2B5EF4-FFF2-40B4-BE49-F238E27FC236}">
                <a16:creationId xmlns:a16="http://schemas.microsoft.com/office/drawing/2014/main" id="{0BAEB8DE-9C92-0140-8C5A-2535889D075F}"/>
              </a:ext>
            </a:extLst>
          </p:cNvPr>
          <p:cNvSpPr/>
          <p:nvPr/>
        </p:nvSpPr>
        <p:spPr>
          <a:xfrm>
            <a:off x="2133995" y="3614239"/>
            <a:ext cx="1430969" cy="461665"/>
          </a:xfrm>
          <a:prstGeom prst="rect">
            <a:avLst/>
          </a:prstGeom>
        </p:spPr>
        <p:txBody>
          <a:bodyPr wrap="none">
            <a:spAutoFit/>
          </a:bodyPr>
          <a:lstStyle/>
          <a:p>
            <a:r>
              <a:rPr lang="en-US" altLang="zh-CN" sz="2400" dirty="0"/>
              <a:t>Threshold</a:t>
            </a:r>
            <a:endParaRPr lang="en-US" sz="2400" dirty="0"/>
          </a:p>
        </p:txBody>
      </p:sp>
      <p:sp>
        <p:nvSpPr>
          <p:cNvPr id="14" name="Rectangle 13">
            <a:extLst>
              <a:ext uri="{FF2B5EF4-FFF2-40B4-BE49-F238E27FC236}">
                <a16:creationId xmlns:a16="http://schemas.microsoft.com/office/drawing/2014/main" id="{C9CEB27D-7D71-7748-8153-44A4E6C9ADBA}"/>
              </a:ext>
            </a:extLst>
          </p:cNvPr>
          <p:cNvSpPr/>
          <p:nvPr/>
        </p:nvSpPr>
        <p:spPr>
          <a:xfrm>
            <a:off x="2133995" y="1391313"/>
            <a:ext cx="1135247" cy="461665"/>
          </a:xfrm>
          <a:prstGeom prst="rect">
            <a:avLst/>
          </a:prstGeom>
        </p:spPr>
        <p:txBody>
          <a:bodyPr wrap="none">
            <a:spAutoFit/>
          </a:bodyPr>
          <a:lstStyle/>
          <a:p>
            <a:r>
              <a:rPr lang="en-US" altLang="zh-CN" sz="2400" dirty="0"/>
              <a:t>Capped</a:t>
            </a:r>
            <a:endParaRPr lang="en-US" sz="2400" dirty="0"/>
          </a:p>
        </p:txBody>
      </p:sp>
    </p:spTree>
    <p:extLst>
      <p:ext uri="{BB962C8B-B14F-4D97-AF65-F5344CB8AC3E}">
        <p14:creationId xmlns:p14="http://schemas.microsoft.com/office/powerpoint/2010/main" val="213690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81413-8058-C020-2323-6B4C68D7D683}"/>
              </a:ext>
            </a:extLst>
          </p:cNvPr>
          <p:cNvSpPr>
            <a:spLocks noGrp="1"/>
          </p:cNvSpPr>
          <p:nvPr>
            <p:ph type="title"/>
          </p:nvPr>
        </p:nvSpPr>
        <p:spPr/>
        <p:txBody>
          <a:bodyPr>
            <a:normAutofit/>
          </a:bodyPr>
          <a:lstStyle/>
          <a:p>
            <a:r>
              <a:rPr lang="en-US" dirty="0"/>
              <a:t>S</a:t>
            </a:r>
            <a:r>
              <a:rPr lang="en-US" altLang="zh-CN" dirty="0"/>
              <a:t>tudy</a:t>
            </a:r>
            <a:r>
              <a:rPr lang="en-US" dirty="0"/>
              <a:t> 3: </a:t>
            </a:r>
            <a:r>
              <a:rPr lang="en-US" altLang="zh-CN" dirty="0"/>
              <a:t>Charity</a:t>
            </a:r>
            <a:r>
              <a:rPr lang="zh-CN" altLang="en-US" dirty="0"/>
              <a:t> </a:t>
            </a:r>
            <a:r>
              <a:rPr lang="en-US" altLang="zh-CN" dirty="0"/>
              <a:t>Promotion</a:t>
            </a:r>
            <a:endParaRPr lang="en-US" dirty="0"/>
          </a:p>
        </p:txBody>
      </p:sp>
      <p:sp>
        <p:nvSpPr>
          <p:cNvPr id="3" name="Content Placeholder 2">
            <a:extLst>
              <a:ext uri="{FF2B5EF4-FFF2-40B4-BE49-F238E27FC236}">
                <a16:creationId xmlns:a16="http://schemas.microsoft.com/office/drawing/2014/main" id="{D1A62B23-A803-8C1D-8060-EAD0D77A55FB}"/>
              </a:ext>
            </a:extLst>
          </p:cNvPr>
          <p:cNvSpPr>
            <a:spLocks noGrp="1"/>
          </p:cNvSpPr>
          <p:nvPr>
            <p:ph idx="1"/>
          </p:nvPr>
        </p:nvSpPr>
        <p:spPr/>
        <p:txBody>
          <a:bodyPr/>
          <a:lstStyle/>
          <a:p>
            <a:r>
              <a:rPr lang="en-US" altLang="zh-CN" dirty="0"/>
              <a:t>I</a:t>
            </a:r>
            <a:r>
              <a:rPr lang="en-CA" dirty="0" err="1"/>
              <a:t>magine</a:t>
            </a:r>
            <a:r>
              <a:rPr lang="en-CA" dirty="0"/>
              <a:t> that </a:t>
            </a:r>
            <a:r>
              <a:rPr lang="en-US" altLang="zh-CN" dirty="0"/>
              <a:t>you</a:t>
            </a:r>
            <a:r>
              <a:rPr lang="en-CA" dirty="0"/>
              <a:t> are going to buy some groceries for next week</a:t>
            </a:r>
            <a:r>
              <a:rPr lang="zh-CN" altLang="en-US" dirty="0"/>
              <a:t> </a:t>
            </a:r>
            <a:r>
              <a:rPr lang="en-US" altLang="zh-CN" dirty="0"/>
              <a:t>and</a:t>
            </a:r>
            <a:r>
              <a:rPr lang="zh-CN" altLang="en-US" dirty="0"/>
              <a:t> </a:t>
            </a:r>
            <a:r>
              <a:rPr lang="en-CA" dirty="0"/>
              <a:t>receive the following message from Amazon Whole Foods Market app. </a:t>
            </a:r>
            <a:endParaRPr lang="en-US" altLang="zh-CN" dirty="0"/>
          </a:p>
          <a:p>
            <a:r>
              <a:rPr lang="en-US" altLang="zh-CN" dirty="0"/>
              <a:t>Threshold:</a:t>
            </a:r>
            <a:r>
              <a:rPr lang="zh-CN" altLang="en-US" dirty="0"/>
              <a:t> </a:t>
            </a:r>
            <a:r>
              <a:rPr lang="en-US" altLang="zh-CN" dirty="0"/>
              <a:t>“</a:t>
            </a:r>
            <a:r>
              <a:rPr lang="en-CA" dirty="0"/>
              <a:t>We donate $5 per purchase (if you purchase $10 or more) on the app to support Organic Farming Research Foundation.</a:t>
            </a:r>
            <a:r>
              <a:rPr lang="en-US" altLang="zh-CN" dirty="0"/>
              <a:t>”</a:t>
            </a:r>
            <a:r>
              <a:rPr lang="en-CA" dirty="0"/>
              <a:t> </a:t>
            </a:r>
          </a:p>
          <a:p>
            <a:r>
              <a:rPr lang="en-US" altLang="zh-CN" dirty="0"/>
              <a:t>Capped:</a:t>
            </a:r>
            <a:r>
              <a:rPr lang="zh-CN" altLang="en-US" dirty="0"/>
              <a:t> </a:t>
            </a:r>
            <a:r>
              <a:rPr lang="en-US" altLang="zh-CN" dirty="0"/>
              <a:t>“</a:t>
            </a:r>
            <a:r>
              <a:rPr lang="en-CA" dirty="0"/>
              <a:t>We donate 50% of your purchase price (up to $5 per purchase) on the app to support Organic Farming Research Foundation</a:t>
            </a:r>
            <a:r>
              <a:rPr lang="en-US" altLang="zh-CN" dirty="0"/>
              <a:t>”</a:t>
            </a:r>
          </a:p>
          <a:p>
            <a:endParaRPr lang="en-US" dirty="0"/>
          </a:p>
          <a:p>
            <a:endParaRPr lang="en-US" dirty="0"/>
          </a:p>
        </p:txBody>
      </p:sp>
      <p:sp>
        <p:nvSpPr>
          <p:cNvPr id="4" name="Slide Number Placeholder 3">
            <a:extLst>
              <a:ext uri="{FF2B5EF4-FFF2-40B4-BE49-F238E27FC236}">
                <a16:creationId xmlns:a16="http://schemas.microsoft.com/office/drawing/2014/main" id="{F48F7D88-9BC8-BD9A-BFD6-4D0AE0AA28D1}"/>
              </a:ext>
            </a:extLst>
          </p:cNvPr>
          <p:cNvSpPr>
            <a:spLocks noGrp="1"/>
          </p:cNvSpPr>
          <p:nvPr>
            <p:ph type="sldNum" sz="quarter" idx="12"/>
          </p:nvPr>
        </p:nvSpPr>
        <p:spPr/>
        <p:txBody>
          <a:bodyPr/>
          <a:lstStyle/>
          <a:p>
            <a:fld id="{82A5928A-368E-F64F-8D9A-9160A9B00FC2}" type="slidenum">
              <a:rPr lang="en-US" smtClean="0"/>
              <a:t>59</a:t>
            </a:fld>
            <a:endParaRPr lang="en-US"/>
          </a:p>
        </p:txBody>
      </p:sp>
      <p:sp>
        <p:nvSpPr>
          <p:cNvPr id="6" name="TextBox 5">
            <a:extLst>
              <a:ext uri="{FF2B5EF4-FFF2-40B4-BE49-F238E27FC236}">
                <a16:creationId xmlns:a16="http://schemas.microsoft.com/office/drawing/2014/main" id="{AD77D411-B5F3-F5E0-D51E-B135F6D23B5B}"/>
              </a:ext>
            </a:extLst>
          </p:cNvPr>
          <p:cNvSpPr txBox="1"/>
          <p:nvPr/>
        </p:nvSpPr>
        <p:spPr>
          <a:xfrm>
            <a:off x="708285" y="6352143"/>
            <a:ext cx="6093500" cy="369332"/>
          </a:xfrm>
          <a:prstGeom prst="rect">
            <a:avLst/>
          </a:prstGeom>
          <a:noFill/>
        </p:spPr>
        <p:txBody>
          <a:bodyPr wrap="square">
            <a:spAutoFit/>
          </a:bodyPr>
          <a:lstStyle/>
          <a:p>
            <a:r>
              <a:rPr lang="en-US" altLang="zh-CN" dirty="0"/>
              <a:t>(N</a:t>
            </a:r>
            <a:r>
              <a:rPr lang="zh-CN" altLang="en-US" dirty="0"/>
              <a:t> </a:t>
            </a:r>
            <a:r>
              <a:rPr lang="en-US" altLang="zh-CN" dirty="0"/>
              <a:t>=</a:t>
            </a:r>
            <a:r>
              <a:rPr lang="zh-CN" altLang="en-US" dirty="0"/>
              <a:t> </a:t>
            </a:r>
            <a:r>
              <a:rPr lang="en-US" altLang="zh-CN" dirty="0"/>
              <a:t>403,</a:t>
            </a:r>
            <a:r>
              <a:rPr lang="zh-CN" altLang="en-US" dirty="0"/>
              <a:t> </a:t>
            </a:r>
            <a:r>
              <a:rPr lang="en-US" altLang="zh-CN" dirty="0"/>
              <a:t>US</a:t>
            </a:r>
            <a:r>
              <a:rPr lang="zh-CN" altLang="en-US" dirty="0"/>
              <a:t> </a:t>
            </a:r>
            <a:r>
              <a:rPr lang="en-US" altLang="zh-CN" dirty="0"/>
              <a:t>Prolific)</a:t>
            </a:r>
          </a:p>
        </p:txBody>
      </p:sp>
    </p:spTree>
    <p:extLst>
      <p:ext uri="{BB962C8B-B14F-4D97-AF65-F5344CB8AC3E}">
        <p14:creationId xmlns:p14="http://schemas.microsoft.com/office/powerpoint/2010/main" val="3062400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sp>
        <p:nvSpPr>
          <p:cNvPr id="16" name="Rectangle 15"/>
          <p:cNvSpPr/>
          <p:nvPr/>
        </p:nvSpPr>
        <p:spPr>
          <a:xfrm>
            <a:off x="685800" y="457200"/>
            <a:ext cx="10757844" cy="1943417"/>
          </a:xfrm>
          <a:prstGeom prst="rect">
            <a:avLst/>
          </a:prstGeom>
        </p:spPr>
        <p:txBody>
          <a:bodyPr wrap="square">
            <a:spAutoFit/>
          </a:bodyPr>
          <a:lstStyle/>
          <a:p>
            <a:pPr algn="ctr">
              <a:lnSpc>
                <a:spcPct val="150000"/>
              </a:lnSpc>
            </a:pP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Imagine that you</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are</a:t>
            </a:r>
            <a:r>
              <a:rPr lang="zh-CN" alt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the manager of a supermarket. Your supermarket would mail a promotion to 1000 people who live in the local area with a coupon. </a:t>
            </a:r>
            <a:endParaRPr lang="en-US" sz="28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4" name="Rectangle 13"/>
          <p:cNvSpPr/>
          <p:nvPr/>
        </p:nvSpPr>
        <p:spPr>
          <a:xfrm>
            <a:off x="3769366" y="2912119"/>
            <a:ext cx="5025696" cy="1469185"/>
          </a:xfrm>
          <a:prstGeom prst="rect">
            <a:avLst/>
          </a:prstGeom>
          <a:ln w="25400">
            <a:solidFill>
              <a:schemeClr val="tx2"/>
            </a:solidFill>
          </a:ln>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$1</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Off</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Any</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Product Above $3</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Box 11"/>
          <p:cNvSpPr txBox="1"/>
          <p:nvPr/>
        </p:nvSpPr>
        <p:spPr>
          <a:xfrm>
            <a:off x="914399" y="5105400"/>
            <a:ext cx="10735631" cy="523220"/>
          </a:xfrm>
          <a:prstGeom prst="rect">
            <a:avLst/>
          </a:prstGeom>
          <a:noFill/>
        </p:spPr>
        <p:txBody>
          <a:bodyPr wrap="none" rtlCol="0">
            <a:spAutoFit/>
          </a:bodyPr>
          <a:lstStyle/>
          <a:p>
            <a:r>
              <a:rPr lang="en-US" altLang="zh-CN" sz="2800" b="1" dirty="0">
                <a:solidFill>
                  <a:schemeClr val="tx1">
                    <a:lumMod val="75000"/>
                    <a:lumOff val="25000"/>
                  </a:schemeClr>
                </a:solidFill>
                <a:latin typeface="Tahoma" panose="020B0604030504040204" charset="0"/>
                <a:ea typeface="Tahoma" panose="020B0604030504040204" charset="0"/>
                <a:cs typeface="Tahoma" panose="020B0604030504040204" charset="0"/>
              </a:rPr>
              <a:t>How many people do you think would redeem the coupon?</a:t>
            </a:r>
            <a:endParaRPr lang="en-US" sz="2800" dirty="0">
              <a:ea typeface="Tahoma" panose="020B0604030504040204" charset="0"/>
              <a:cs typeface="Tahoma" panose="020B060403050404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45D7-96F8-BB4D-B911-EC833A0E7364}"/>
              </a:ext>
            </a:extLst>
          </p:cNvPr>
          <p:cNvSpPr>
            <a:spLocks noGrp="1"/>
          </p:cNvSpPr>
          <p:nvPr>
            <p:ph type="title"/>
          </p:nvPr>
        </p:nvSpPr>
        <p:spPr/>
        <p:txBody>
          <a:bodyPr/>
          <a:lstStyle/>
          <a:p>
            <a:r>
              <a:rPr lang="en-US" altLang="zh-CN" dirty="0"/>
              <a:t>Study</a:t>
            </a:r>
            <a:r>
              <a:rPr lang="zh-CN" altLang="en-US" dirty="0"/>
              <a:t> </a:t>
            </a:r>
            <a:r>
              <a:rPr lang="en-US" altLang="zh-CN" dirty="0"/>
              <a:t>3</a:t>
            </a:r>
            <a:r>
              <a:rPr lang="zh-CN" altLang="en-US" dirty="0"/>
              <a:t> </a:t>
            </a:r>
            <a:r>
              <a:rPr lang="en-US" altLang="zh-CN" dirty="0"/>
              <a:t>Measures</a:t>
            </a:r>
            <a:r>
              <a:rPr lang="zh-CN" altLang="en-US" dirty="0"/>
              <a:t> </a:t>
            </a:r>
            <a:r>
              <a:rPr lang="en-US" altLang="zh-CN" dirty="0"/>
              <a:t>and</a:t>
            </a:r>
            <a:r>
              <a:rPr lang="zh-CN" altLang="en-US" dirty="0"/>
              <a:t> </a:t>
            </a:r>
            <a:r>
              <a:rPr lang="en-US" altLang="zh-CN" dirty="0"/>
              <a:t>Results</a:t>
            </a:r>
            <a:endParaRPr lang="en-US" dirty="0"/>
          </a:p>
        </p:txBody>
      </p:sp>
      <p:sp>
        <p:nvSpPr>
          <p:cNvPr id="3" name="Content Placeholder 2">
            <a:extLst>
              <a:ext uri="{FF2B5EF4-FFF2-40B4-BE49-F238E27FC236}">
                <a16:creationId xmlns:a16="http://schemas.microsoft.com/office/drawing/2014/main" id="{573586B9-73E0-2943-97FB-95ED00EAF582}"/>
              </a:ext>
            </a:extLst>
          </p:cNvPr>
          <p:cNvSpPr>
            <a:spLocks noGrp="1"/>
          </p:cNvSpPr>
          <p:nvPr>
            <p:ph idx="1"/>
          </p:nvPr>
        </p:nvSpPr>
        <p:spPr>
          <a:xfrm>
            <a:off x="838202" y="1643062"/>
            <a:ext cx="7581274" cy="4895850"/>
          </a:xfrm>
        </p:spPr>
        <p:txBody>
          <a:bodyPr>
            <a:normAutofit/>
          </a:bodyPr>
          <a:lstStyle/>
          <a:p>
            <a:r>
              <a:rPr lang="en-US" altLang="zh-CN" sz="2400" dirty="0"/>
              <a:t>P</a:t>
            </a:r>
            <a:r>
              <a:rPr lang="en-CA" sz="2400" dirty="0" err="1"/>
              <a:t>urchase</a:t>
            </a:r>
            <a:r>
              <a:rPr lang="en-CA" sz="2400" dirty="0"/>
              <a:t> intention </a:t>
            </a:r>
            <a:r>
              <a:rPr lang="en-US" altLang="zh-CN" sz="2400" dirty="0"/>
              <a:t>(C</a:t>
            </a:r>
            <a:r>
              <a:rPr lang="zh-CN" altLang="en-US" sz="2400" dirty="0"/>
              <a:t> </a:t>
            </a:r>
            <a:r>
              <a:rPr lang="en-US" altLang="zh-CN" sz="2400" dirty="0"/>
              <a:t>&lt;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a:t>
            </a:r>
            <a:r>
              <a:rPr lang="zh-CN" altLang="en-US" sz="2400" dirty="0"/>
              <a:t> </a:t>
            </a:r>
            <a:r>
              <a:rPr lang="en-US" altLang="zh-CN" sz="2400" dirty="0"/>
              <a:t>.039)</a:t>
            </a:r>
            <a:endParaRPr lang="en-CA" sz="2400" dirty="0"/>
          </a:p>
          <a:p>
            <a:pPr lvl="1"/>
            <a:r>
              <a:rPr lang="en-US" altLang="zh-CN" dirty="0"/>
              <a:t>H</a:t>
            </a:r>
            <a:r>
              <a:rPr lang="en-CA" dirty="0"/>
              <a:t>ow likely are you to download Amazon Whole Foods Market app and make a purchase?</a:t>
            </a:r>
          </a:p>
          <a:p>
            <a:r>
              <a:rPr lang="en-US" altLang="zh-CN" sz="2400" dirty="0"/>
              <a:t>Morality</a:t>
            </a:r>
            <a:r>
              <a:rPr lang="zh-CN" altLang="en-US" sz="2400" dirty="0"/>
              <a:t> </a:t>
            </a:r>
            <a:r>
              <a:rPr lang="en-US" altLang="zh-CN" sz="2400" dirty="0"/>
              <a:t>perception</a:t>
            </a:r>
            <a:r>
              <a:rPr lang="zh-CN" altLang="en-US" sz="2400" dirty="0"/>
              <a:t> </a:t>
            </a:r>
            <a:r>
              <a:rPr lang="en-US" altLang="zh-CN" sz="2400" dirty="0"/>
              <a:t>(C</a:t>
            </a:r>
            <a:r>
              <a:rPr lang="zh-CN" altLang="en-US" sz="2400" dirty="0"/>
              <a:t> </a:t>
            </a:r>
            <a:r>
              <a:rPr lang="en-US" altLang="zh-CN" sz="2400" dirty="0"/>
              <a:t>&lt;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a:t>
            </a:r>
            <a:r>
              <a:rPr lang="zh-CN" altLang="en-US" sz="2400" dirty="0"/>
              <a:t> </a:t>
            </a:r>
            <a:r>
              <a:rPr lang="en-US" altLang="zh-CN" sz="2400" dirty="0"/>
              <a:t>.050)</a:t>
            </a:r>
            <a:endParaRPr lang="en-CA" altLang="zh-CN" sz="2400" dirty="0"/>
          </a:p>
          <a:p>
            <a:pPr lvl="1"/>
            <a:r>
              <a:rPr lang="en-CA" dirty="0"/>
              <a:t>How moral is Amazon Whole Food Market? </a:t>
            </a:r>
            <a:endParaRPr lang="en-US" altLang="zh-CN" dirty="0"/>
          </a:p>
          <a:p>
            <a:r>
              <a:rPr lang="en-US" altLang="zh-CN" sz="2400" dirty="0"/>
              <a:t>Fairness</a:t>
            </a:r>
            <a:r>
              <a:rPr lang="zh-CN" altLang="en-US" sz="2400" dirty="0"/>
              <a:t> </a:t>
            </a:r>
            <a:r>
              <a:rPr lang="en-US" altLang="zh-CN" sz="2400" dirty="0"/>
              <a:t>(C</a:t>
            </a:r>
            <a:r>
              <a:rPr lang="zh-CN" altLang="en-US" sz="2400" dirty="0"/>
              <a:t> </a:t>
            </a:r>
            <a:r>
              <a:rPr lang="en-US" altLang="zh-CN" sz="2400" dirty="0"/>
              <a:t>&lt;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&lt;</a:t>
            </a:r>
            <a:r>
              <a:rPr lang="zh-CN" altLang="en-US" sz="2400" dirty="0"/>
              <a:t> </a:t>
            </a:r>
            <a:r>
              <a:rPr lang="en-US" altLang="zh-CN" sz="2400" dirty="0"/>
              <a:t>.001)</a:t>
            </a:r>
          </a:p>
          <a:p>
            <a:pPr lvl="1"/>
            <a:r>
              <a:rPr lang="en-CA" dirty="0"/>
              <a:t>The donation amount is fair </a:t>
            </a:r>
            <a:endParaRPr lang="en-US" altLang="zh-CN" dirty="0"/>
          </a:p>
          <a:p>
            <a:r>
              <a:rPr lang="en-US" altLang="zh-CN" sz="2400" dirty="0"/>
              <a:t>Negative</a:t>
            </a:r>
            <a:r>
              <a:rPr lang="zh-CN" altLang="en-US" sz="2400" dirty="0"/>
              <a:t> </a:t>
            </a:r>
            <a:r>
              <a:rPr lang="en-US" altLang="zh-CN" sz="2400" dirty="0"/>
              <a:t>expectation</a:t>
            </a:r>
            <a:r>
              <a:rPr lang="zh-CN" altLang="en-US" sz="2400" dirty="0"/>
              <a:t> </a:t>
            </a:r>
            <a:r>
              <a:rPr lang="en-US" altLang="zh-CN" sz="2400" dirty="0"/>
              <a:t>discrepancy</a:t>
            </a:r>
            <a:r>
              <a:rPr lang="zh-CN" altLang="en-US" sz="2400" dirty="0"/>
              <a:t> </a:t>
            </a:r>
            <a:r>
              <a:rPr lang="en-US" altLang="zh-CN" sz="2400" dirty="0"/>
              <a:t>(C</a:t>
            </a:r>
            <a:r>
              <a:rPr lang="zh-CN" altLang="en-US" sz="2400" dirty="0"/>
              <a:t> </a:t>
            </a:r>
            <a:r>
              <a:rPr lang="en-US" altLang="zh-CN" sz="2400" dirty="0"/>
              <a:t>&gt;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&lt;</a:t>
            </a:r>
            <a:r>
              <a:rPr lang="zh-CN" altLang="en-US" sz="2400" dirty="0"/>
              <a:t> </a:t>
            </a:r>
            <a:r>
              <a:rPr lang="en-US" altLang="zh-CN" sz="2400" dirty="0"/>
              <a:t>.001)</a:t>
            </a:r>
          </a:p>
          <a:p>
            <a:pPr lvl="1"/>
            <a:r>
              <a:rPr lang="en-CA" dirty="0"/>
              <a:t>The donation amount is below my expectation </a:t>
            </a:r>
            <a:endParaRPr lang="en-US" altLang="zh-CN" dirty="0"/>
          </a:p>
          <a:p>
            <a:r>
              <a:rPr lang="en-US" altLang="zh-CN" sz="2400" dirty="0"/>
              <a:t>Applicability</a:t>
            </a:r>
            <a:r>
              <a:rPr lang="zh-CN" altLang="en-US" sz="2400" dirty="0"/>
              <a:t> </a:t>
            </a:r>
            <a:r>
              <a:rPr lang="en-US" altLang="zh-CN" sz="2400" dirty="0"/>
              <a:t>(C</a:t>
            </a:r>
            <a:r>
              <a:rPr lang="zh-CN" altLang="en-US" sz="2400" dirty="0"/>
              <a:t> </a:t>
            </a:r>
            <a:r>
              <a:rPr lang="en-US" altLang="zh-CN" sz="2400" dirty="0"/>
              <a:t>&gt;</a:t>
            </a:r>
            <a:r>
              <a:rPr lang="zh-CN" altLang="en-US" sz="2400" dirty="0"/>
              <a:t> </a:t>
            </a:r>
            <a:r>
              <a:rPr lang="en-US" altLang="zh-CN" sz="2400" dirty="0"/>
              <a:t>T,</a:t>
            </a:r>
            <a:r>
              <a:rPr lang="zh-CN" altLang="en-US" sz="2400" dirty="0"/>
              <a:t> </a:t>
            </a:r>
            <a:r>
              <a:rPr lang="en-US" altLang="zh-CN" sz="2400" dirty="0"/>
              <a:t>p</a:t>
            </a:r>
            <a:r>
              <a:rPr lang="zh-CN" altLang="en-US" sz="2400" dirty="0"/>
              <a:t> </a:t>
            </a:r>
            <a:r>
              <a:rPr lang="en-US" altLang="zh-CN" sz="2400" dirty="0"/>
              <a:t>&lt;</a:t>
            </a:r>
            <a:r>
              <a:rPr lang="zh-CN" altLang="en-US" sz="2400" dirty="0"/>
              <a:t> </a:t>
            </a:r>
            <a:r>
              <a:rPr lang="en-US" altLang="zh-CN" sz="2400" dirty="0"/>
              <a:t>.001)</a:t>
            </a:r>
          </a:p>
          <a:p>
            <a:pPr lvl="1"/>
            <a:r>
              <a:rPr lang="en-CA" dirty="0"/>
              <a:t>The donation applies to all orders </a:t>
            </a:r>
            <a:endParaRPr lang="en-US" dirty="0"/>
          </a:p>
        </p:txBody>
      </p:sp>
      <p:sp>
        <p:nvSpPr>
          <p:cNvPr id="4" name="Slide Number Placeholder 3">
            <a:extLst>
              <a:ext uri="{FF2B5EF4-FFF2-40B4-BE49-F238E27FC236}">
                <a16:creationId xmlns:a16="http://schemas.microsoft.com/office/drawing/2014/main" id="{7F962388-0501-594E-9FF3-CE7CB1BCA44D}"/>
              </a:ext>
            </a:extLst>
          </p:cNvPr>
          <p:cNvSpPr>
            <a:spLocks noGrp="1"/>
          </p:cNvSpPr>
          <p:nvPr>
            <p:ph type="sldNum" sz="quarter" idx="12"/>
          </p:nvPr>
        </p:nvSpPr>
        <p:spPr/>
        <p:txBody>
          <a:bodyPr/>
          <a:lstStyle/>
          <a:p>
            <a:fld id="{DEBFFBA1-8694-864C-8E28-713F39F581E8}" type="slidenum">
              <a:rPr lang="en-US" smtClean="0"/>
              <a:t>60</a:t>
            </a:fld>
            <a:endParaRPr lang="en-US"/>
          </a:p>
        </p:txBody>
      </p:sp>
      <p:sp>
        <p:nvSpPr>
          <p:cNvPr id="11" name="Rectangle 10">
            <a:extLst>
              <a:ext uri="{FF2B5EF4-FFF2-40B4-BE49-F238E27FC236}">
                <a16:creationId xmlns:a16="http://schemas.microsoft.com/office/drawing/2014/main" id="{750AD9E9-EE9E-5D4E-9F96-F9E5D84D737D}"/>
              </a:ext>
            </a:extLst>
          </p:cNvPr>
          <p:cNvSpPr/>
          <p:nvPr/>
        </p:nvSpPr>
        <p:spPr>
          <a:xfrm>
            <a:off x="8532204" y="4644386"/>
            <a:ext cx="3581400" cy="1200329"/>
          </a:xfrm>
          <a:prstGeom prst="rect">
            <a:avLst/>
          </a:prstGeom>
        </p:spPr>
        <p:txBody>
          <a:bodyPr wrap="square">
            <a:spAutoFit/>
          </a:bodyPr>
          <a:lstStyle/>
          <a:p>
            <a:r>
              <a:rPr lang="en-CA" sz="2400" dirty="0"/>
              <a:t>We donate $5 per purchase (if you purchase $10 or more) </a:t>
            </a:r>
            <a:endParaRPr lang="en-US" sz="2400" dirty="0"/>
          </a:p>
        </p:txBody>
      </p:sp>
      <p:sp>
        <p:nvSpPr>
          <p:cNvPr id="12" name="Rectangle 11">
            <a:extLst>
              <a:ext uri="{FF2B5EF4-FFF2-40B4-BE49-F238E27FC236}">
                <a16:creationId xmlns:a16="http://schemas.microsoft.com/office/drawing/2014/main" id="{7868F8D6-6EAB-3243-8A39-33DF3C02503B}"/>
              </a:ext>
            </a:extLst>
          </p:cNvPr>
          <p:cNvSpPr/>
          <p:nvPr/>
        </p:nvSpPr>
        <p:spPr>
          <a:xfrm>
            <a:off x="8991088" y="4164030"/>
            <a:ext cx="1987211" cy="461665"/>
          </a:xfrm>
          <a:prstGeom prst="rect">
            <a:avLst/>
          </a:prstGeom>
        </p:spPr>
        <p:txBody>
          <a:bodyPr wrap="none">
            <a:spAutoFit/>
          </a:bodyPr>
          <a:lstStyle/>
          <a:p>
            <a:r>
              <a:rPr lang="en-US" altLang="zh-CN" sz="2400" dirty="0"/>
              <a:t>Threshold</a:t>
            </a:r>
            <a:r>
              <a:rPr lang="zh-CN" altLang="en-US" sz="2400" dirty="0"/>
              <a:t> </a:t>
            </a:r>
            <a:r>
              <a:rPr lang="en-US" altLang="zh-CN" sz="2400" dirty="0"/>
              <a:t>(T):</a:t>
            </a:r>
            <a:r>
              <a:rPr lang="zh-CN" altLang="en-US" sz="2400" dirty="0"/>
              <a:t> </a:t>
            </a:r>
            <a:endParaRPr lang="en-US" sz="2400" dirty="0"/>
          </a:p>
        </p:txBody>
      </p:sp>
      <p:sp>
        <p:nvSpPr>
          <p:cNvPr id="13" name="Rectangle 12">
            <a:extLst>
              <a:ext uri="{FF2B5EF4-FFF2-40B4-BE49-F238E27FC236}">
                <a16:creationId xmlns:a16="http://schemas.microsoft.com/office/drawing/2014/main" id="{E2C8D434-65DB-3A4D-A30D-6FB3680B67A8}"/>
              </a:ext>
            </a:extLst>
          </p:cNvPr>
          <p:cNvSpPr/>
          <p:nvPr/>
        </p:nvSpPr>
        <p:spPr>
          <a:xfrm>
            <a:off x="8504886" y="2452066"/>
            <a:ext cx="3569107" cy="1200329"/>
          </a:xfrm>
          <a:prstGeom prst="rect">
            <a:avLst/>
          </a:prstGeom>
        </p:spPr>
        <p:txBody>
          <a:bodyPr wrap="square">
            <a:spAutoFit/>
          </a:bodyPr>
          <a:lstStyle/>
          <a:p>
            <a:r>
              <a:rPr lang="en-CA" sz="2400" dirty="0"/>
              <a:t>We donate 50% of your purchase price (up to $5 per purchase) </a:t>
            </a:r>
            <a:endParaRPr lang="en-US" sz="2400" dirty="0"/>
          </a:p>
        </p:txBody>
      </p:sp>
      <p:sp>
        <p:nvSpPr>
          <p:cNvPr id="14" name="Rectangle 13">
            <a:extLst>
              <a:ext uri="{FF2B5EF4-FFF2-40B4-BE49-F238E27FC236}">
                <a16:creationId xmlns:a16="http://schemas.microsoft.com/office/drawing/2014/main" id="{D5301057-3F17-8C41-84C8-5FE6F67589A6}"/>
              </a:ext>
            </a:extLst>
          </p:cNvPr>
          <p:cNvSpPr/>
          <p:nvPr/>
        </p:nvSpPr>
        <p:spPr>
          <a:xfrm>
            <a:off x="9015214" y="1990401"/>
            <a:ext cx="1635384" cy="461665"/>
          </a:xfrm>
          <a:prstGeom prst="rect">
            <a:avLst/>
          </a:prstGeom>
        </p:spPr>
        <p:txBody>
          <a:bodyPr wrap="none">
            <a:spAutoFit/>
          </a:bodyPr>
          <a:lstStyle/>
          <a:p>
            <a:r>
              <a:rPr lang="en-CA" altLang="zh-CN" sz="2400" dirty="0"/>
              <a:t>Capped</a:t>
            </a:r>
            <a:r>
              <a:rPr lang="zh-CN" altLang="en-US" sz="2400" dirty="0"/>
              <a:t> </a:t>
            </a:r>
            <a:r>
              <a:rPr lang="en-US" altLang="zh-CN" sz="2400" dirty="0"/>
              <a:t>(C):</a:t>
            </a:r>
            <a:endParaRPr lang="en-US" sz="2400" dirty="0"/>
          </a:p>
        </p:txBody>
      </p:sp>
    </p:spTree>
    <p:extLst>
      <p:ext uri="{BB962C8B-B14F-4D97-AF65-F5344CB8AC3E}">
        <p14:creationId xmlns:p14="http://schemas.microsoft.com/office/powerpoint/2010/main" val="29215789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920B9-1FA9-EE4C-AC12-4A16C11A7491}"/>
              </a:ext>
            </a:extLst>
          </p:cNvPr>
          <p:cNvSpPr>
            <a:spLocks noGrp="1"/>
          </p:cNvSpPr>
          <p:nvPr>
            <p:ph type="title"/>
          </p:nvPr>
        </p:nvSpPr>
        <p:spPr>
          <a:xfrm>
            <a:off x="803031" y="61663"/>
            <a:ext cx="10515600" cy="1325563"/>
          </a:xfrm>
        </p:spPr>
        <p:txBody>
          <a:bodyPr/>
          <a:lstStyle/>
          <a:p>
            <a:r>
              <a:rPr lang="en-US" altLang="zh-CN" dirty="0"/>
              <a:t>Study</a:t>
            </a:r>
            <a:r>
              <a:rPr lang="zh-CN" altLang="en-US" dirty="0"/>
              <a:t> </a:t>
            </a:r>
            <a:r>
              <a:rPr lang="en-US" altLang="zh-CN" dirty="0"/>
              <a:t>3</a:t>
            </a:r>
            <a:r>
              <a:rPr lang="zh-CN" altLang="en-US" dirty="0"/>
              <a:t> </a:t>
            </a:r>
            <a:r>
              <a:rPr lang="en-US" altLang="zh-CN" dirty="0"/>
              <a:t>Results</a:t>
            </a:r>
            <a:r>
              <a:rPr lang="zh-CN" altLang="en-US" dirty="0"/>
              <a:t> </a:t>
            </a:r>
            <a:endParaRPr lang="en-US" dirty="0"/>
          </a:p>
        </p:txBody>
      </p:sp>
      <p:sp>
        <p:nvSpPr>
          <p:cNvPr id="4" name="Slide Number Placeholder 3">
            <a:extLst>
              <a:ext uri="{FF2B5EF4-FFF2-40B4-BE49-F238E27FC236}">
                <a16:creationId xmlns:a16="http://schemas.microsoft.com/office/drawing/2014/main" id="{617D746B-CE38-3442-ADD0-F03FDB6AA407}"/>
              </a:ext>
            </a:extLst>
          </p:cNvPr>
          <p:cNvSpPr>
            <a:spLocks noGrp="1"/>
          </p:cNvSpPr>
          <p:nvPr>
            <p:ph type="sldNum" sz="quarter" idx="12"/>
          </p:nvPr>
        </p:nvSpPr>
        <p:spPr/>
        <p:txBody>
          <a:bodyPr/>
          <a:lstStyle/>
          <a:p>
            <a:fld id="{DEBFFBA1-8694-864C-8E28-713F39F581E8}" type="slidenum">
              <a:rPr lang="en-US" smtClean="0"/>
              <a:t>61</a:t>
            </a:fld>
            <a:endParaRPr lang="en-US" dirty="0"/>
          </a:p>
        </p:txBody>
      </p:sp>
      <p:pic>
        <p:nvPicPr>
          <p:cNvPr id="23" name="Picture 22">
            <a:extLst>
              <a:ext uri="{FF2B5EF4-FFF2-40B4-BE49-F238E27FC236}">
                <a16:creationId xmlns:a16="http://schemas.microsoft.com/office/drawing/2014/main" id="{4EA9085C-913B-6248-9837-9D22D3EAF310}"/>
              </a:ext>
            </a:extLst>
          </p:cNvPr>
          <p:cNvPicPr>
            <a:picLocks noChangeAspect="1"/>
          </p:cNvPicPr>
          <p:nvPr/>
        </p:nvPicPr>
        <p:blipFill>
          <a:blip r:embed="rId3"/>
          <a:stretch>
            <a:fillRect/>
          </a:stretch>
        </p:blipFill>
        <p:spPr>
          <a:xfrm>
            <a:off x="247930" y="1414845"/>
            <a:ext cx="11105870" cy="2279446"/>
          </a:xfrm>
          <a:prstGeom prst="rect">
            <a:avLst/>
          </a:prstGeom>
        </p:spPr>
      </p:pic>
      <p:sp>
        <p:nvSpPr>
          <p:cNvPr id="24" name="Rectangle 23">
            <a:extLst>
              <a:ext uri="{FF2B5EF4-FFF2-40B4-BE49-F238E27FC236}">
                <a16:creationId xmlns:a16="http://schemas.microsoft.com/office/drawing/2014/main" id="{B5348CE3-420D-9A47-862C-5A548E4FEC26}"/>
              </a:ext>
            </a:extLst>
          </p:cNvPr>
          <p:cNvSpPr/>
          <p:nvPr/>
        </p:nvSpPr>
        <p:spPr>
          <a:xfrm>
            <a:off x="1783642" y="3519710"/>
            <a:ext cx="8000460" cy="461665"/>
          </a:xfrm>
          <a:prstGeom prst="rect">
            <a:avLst/>
          </a:prstGeom>
        </p:spPr>
        <p:txBody>
          <a:bodyPr wrap="none">
            <a:spAutoFit/>
          </a:bodyPr>
          <a:lstStyle/>
          <a:p>
            <a:r>
              <a:rPr lang="en-US" altLang="zh-CN" sz="2400" dirty="0"/>
              <a:t>Indirect</a:t>
            </a:r>
            <a:r>
              <a:rPr lang="zh-CN" altLang="en-US" sz="2400" dirty="0"/>
              <a:t> </a:t>
            </a:r>
            <a:r>
              <a:rPr lang="en-US" altLang="zh-CN" sz="2400" dirty="0"/>
              <a:t>Effect:</a:t>
            </a:r>
            <a:r>
              <a:rPr lang="zh-CN" altLang="en-US" sz="2400" dirty="0"/>
              <a:t> </a:t>
            </a:r>
            <a:r>
              <a:rPr lang="en-US" altLang="zh-CN" sz="2400" dirty="0"/>
              <a:t>-.23</a:t>
            </a:r>
            <a:r>
              <a:rPr lang="zh-CN" altLang="en-US" sz="2400" dirty="0"/>
              <a:t> </a:t>
            </a:r>
            <a:r>
              <a:rPr lang="en-US" altLang="zh-CN" sz="2400" dirty="0"/>
              <a:t>(.05),</a:t>
            </a:r>
            <a:r>
              <a:rPr lang="zh-CN" altLang="en-US" sz="2400" dirty="0"/>
              <a:t> </a:t>
            </a:r>
            <a:r>
              <a:rPr lang="en-US" altLang="zh-CN" sz="2400" dirty="0"/>
              <a:t>b</a:t>
            </a:r>
            <a:r>
              <a:rPr lang="en-CA" sz="2400" dirty="0" err="1"/>
              <a:t>ootstrapped</a:t>
            </a:r>
            <a:r>
              <a:rPr lang="en-CA" sz="2400" dirty="0"/>
              <a:t> 95% CI = [</a:t>
            </a:r>
            <a:r>
              <a:rPr lang="en-US" altLang="zh-CN" sz="2400" dirty="0"/>
              <a:t>-</a:t>
            </a:r>
            <a:r>
              <a:rPr lang="en-CA" sz="2400" dirty="0"/>
              <a:t>0.</a:t>
            </a:r>
            <a:r>
              <a:rPr lang="en-US" altLang="zh-CN" sz="2400" dirty="0"/>
              <a:t>34</a:t>
            </a:r>
            <a:r>
              <a:rPr lang="en-CA" sz="2400" dirty="0"/>
              <a:t>, </a:t>
            </a:r>
            <a:r>
              <a:rPr lang="en-US" altLang="zh-CN" sz="2400" dirty="0"/>
              <a:t>-</a:t>
            </a:r>
            <a:r>
              <a:rPr lang="en-CA" sz="2400" dirty="0"/>
              <a:t>0.</a:t>
            </a:r>
            <a:r>
              <a:rPr lang="en-US" altLang="zh-CN" sz="2400" dirty="0"/>
              <a:t>14</a:t>
            </a:r>
            <a:r>
              <a:rPr lang="en-CA" sz="2400" dirty="0"/>
              <a:t>]. </a:t>
            </a:r>
            <a:endParaRPr lang="en-US" sz="2400" dirty="0"/>
          </a:p>
        </p:txBody>
      </p:sp>
      <p:cxnSp>
        <p:nvCxnSpPr>
          <p:cNvPr id="25" name="Straight Arrow Connector 24">
            <a:extLst>
              <a:ext uri="{FF2B5EF4-FFF2-40B4-BE49-F238E27FC236}">
                <a16:creationId xmlns:a16="http://schemas.microsoft.com/office/drawing/2014/main" id="{9C1A0E59-30E9-B543-9CF7-C22407FCE40E}"/>
              </a:ext>
            </a:extLst>
          </p:cNvPr>
          <p:cNvCxnSpPr>
            <a:cxnSpLocks noChangeShapeType="1"/>
            <a:stCxn id="26" idx="3"/>
            <a:endCxn id="28" idx="0"/>
          </p:cNvCxnSpPr>
          <p:nvPr/>
        </p:nvCxnSpPr>
        <p:spPr bwMode="auto">
          <a:xfrm>
            <a:off x="4516523" y="7420814"/>
            <a:ext cx="1393995" cy="7252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6" name="Text Box 14">
            <a:extLst>
              <a:ext uri="{FF2B5EF4-FFF2-40B4-BE49-F238E27FC236}">
                <a16:creationId xmlns:a16="http://schemas.microsoft.com/office/drawing/2014/main" id="{137B037B-8474-B54F-A370-9F7BC775D7CF}"/>
              </a:ext>
            </a:extLst>
          </p:cNvPr>
          <p:cNvSpPr txBox="1">
            <a:spLocks/>
          </p:cNvSpPr>
          <p:nvPr/>
        </p:nvSpPr>
        <p:spPr bwMode="auto">
          <a:xfrm>
            <a:off x="3017923" y="7183482"/>
            <a:ext cx="1498600" cy="4746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zh-CN" sz="1200" dirty="0">
                <a:latin typeface="Arial Nova" panose="020B0504020202020204" pitchFamily="34" charset="0"/>
              </a:rPr>
              <a:t>Applicability</a:t>
            </a:r>
            <a:endParaRPr lang="en-US" altLang="en-US" sz="1200" dirty="0">
              <a:latin typeface="Arial Nova" panose="020B0504020202020204" pitchFamily="34" charset="0"/>
            </a:endParaRPr>
          </a:p>
        </p:txBody>
      </p:sp>
      <p:cxnSp>
        <p:nvCxnSpPr>
          <p:cNvPr id="27" name="Straight Arrow Connector 26">
            <a:extLst>
              <a:ext uri="{FF2B5EF4-FFF2-40B4-BE49-F238E27FC236}">
                <a16:creationId xmlns:a16="http://schemas.microsoft.com/office/drawing/2014/main" id="{C068BAF2-07DE-D940-A867-FA598C0D0A1D}"/>
              </a:ext>
            </a:extLst>
          </p:cNvPr>
          <p:cNvCxnSpPr>
            <a:cxnSpLocks noChangeShapeType="1"/>
            <a:stCxn id="30" idx="0"/>
            <a:endCxn id="26" idx="1"/>
          </p:cNvCxnSpPr>
          <p:nvPr/>
        </p:nvCxnSpPr>
        <p:spPr bwMode="auto">
          <a:xfrm flipV="1">
            <a:off x="1783643" y="7420813"/>
            <a:ext cx="1234281" cy="7252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8" name="Text Box 9">
            <a:extLst>
              <a:ext uri="{FF2B5EF4-FFF2-40B4-BE49-F238E27FC236}">
                <a16:creationId xmlns:a16="http://schemas.microsoft.com/office/drawing/2014/main" id="{87C22A10-E52C-E840-B8A1-99EA1CDAD962}"/>
              </a:ext>
            </a:extLst>
          </p:cNvPr>
          <p:cNvSpPr txBox="1">
            <a:spLocks/>
          </p:cNvSpPr>
          <p:nvPr/>
        </p:nvSpPr>
        <p:spPr bwMode="auto">
          <a:xfrm>
            <a:off x="5136018" y="8146102"/>
            <a:ext cx="1548999" cy="61059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ct val="0"/>
              </a:spcAft>
            </a:pPr>
            <a:endParaRPr lang="en-US" altLang="en-US" sz="600" dirty="0">
              <a:solidFill>
                <a:srgbClr val="000000"/>
              </a:solidFill>
              <a:latin typeface="Arial Nova" panose="020B0504020202020204" pitchFamily="34" charset="0"/>
              <a:ea typeface="Calibri" panose="020F0502020204030204" pitchFamily="34" charset="0"/>
              <a:cs typeface="Calibri" panose="020F0502020204030204" pitchFamily="34" charset="0"/>
            </a:endParaRPr>
          </a:p>
          <a:p>
            <a:pPr algn="ctr" defTabSz="914400" eaLnBrk="0" fontAlgn="base" hangingPunct="0">
              <a:spcBef>
                <a:spcPct val="0"/>
              </a:spcBef>
              <a:spcAft>
                <a:spcPct val="0"/>
              </a:spcAft>
            </a:pPr>
            <a:r>
              <a:rPr lang="en-US" altLang="zh-CN" sz="1200" dirty="0">
                <a:solidFill>
                  <a:srgbClr val="000000"/>
                </a:solidFill>
                <a:latin typeface="Arial Nova" panose="020B0504020202020204" pitchFamily="34" charset="0"/>
                <a:cs typeface="Calibri" panose="020F0502020204030204" pitchFamily="34" charset="0"/>
              </a:rPr>
              <a:t>Purchase</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Intention</a:t>
            </a:r>
            <a:endParaRPr lang="en-US" altLang="en-US" sz="1200" dirty="0">
              <a:latin typeface="Arial Nova" panose="020B0504020202020204" pitchFamily="34" charset="0"/>
            </a:endParaRPr>
          </a:p>
        </p:txBody>
      </p:sp>
      <p:cxnSp>
        <p:nvCxnSpPr>
          <p:cNvPr id="29" name="Straight Arrow Connector 28">
            <a:extLst>
              <a:ext uri="{FF2B5EF4-FFF2-40B4-BE49-F238E27FC236}">
                <a16:creationId xmlns:a16="http://schemas.microsoft.com/office/drawing/2014/main" id="{69CE29FD-A22A-904B-B451-E4BF060EC5F7}"/>
              </a:ext>
            </a:extLst>
          </p:cNvPr>
          <p:cNvCxnSpPr>
            <a:cxnSpLocks noChangeShapeType="1"/>
            <a:stCxn id="30" idx="3"/>
            <a:endCxn id="28" idx="1"/>
          </p:cNvCxnSpPr>
          <p:nvPr/>
        </p:nvCxnSpPr>
        <p:spPr bwMode="auto">
          <a:xfrm flipV="1">
            <a:off x="2609936" y="8451400"/>
            <a:ext cx="2526082" cy="1"/>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sp>
        <p:nvSpPr>
          <p:cNvPr id="30" name="Text Box 19">
            <a:extLst>
              <a:ext uri="{FF2B5EF4-FFF2-40B4-BE49-F238E27FC236}">
                <a16:creationId xmlns:a16="http://schemas.microsoft.com/office/drawing/2014/main" id="{33C03518-BDBB-5A42-951E-D9F74C26793B}"/>
              </a:ext>
            </a:extLst>
          </p:cNvPr>
          <p:cNvSpPr txBox="1">
            <a:spLocks/>
          </p:cNvSpPr>
          <p:nvPr/>
        </p:nvSpPr>
        <p:spPr bwMode="auto">
          <a:xfrm>
            <a:off x="957348" y="8146102"/>
            <a:ext cx="1652588" cy="61059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zh-CN" sz="1200" dirty="0">
                <a:solidFill>
                  <a:srgbClr val="000000"/>
                </a:solidFill>
                <a:latin typeface="Arial Nova" panose="020B0504020202020204" pitchFamily="34" charset="0"/>
                <a:cs typeface="Calibri" panose="020F0502020204030204" pitchFamily="34" charset="0"/>
              </a:rPr>
              <a:t>Capped(1)</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vs</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Threshold</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(0)</a:t>
            </a:r>
            <a:endParaRPr lang="en-US" altLang="en-US" sz="1200" dirty="0">
              <a:latin typeface="Arial Nova" panose="020B0504020202020204" pitchFamily="34" charset="0"/>
            </a:endParaRPr>
          </a:p>
        </p:txBody>
      </p:sp>
      <p:sp>
        <p:nvSpPr>
          <p:cNvPr id="31" name="Text Box 18">
            <a:extLst>
              <a:ext uri="{FF2B5EF4-FFF2-40B4-BE49-F238E27FC236}">
                <a16:creationId xmlns:a16="http://schemas.microsoft.com/office/drawing/2014/main" id="{2BCD22EF-62BA-A84D-900B-38070FCC578A}"/>
              </a:ext>
            </a:extLst>
          </p:cNvPr>
          <p:cNvSpPr txBox="1">
            <a:spLocks/>
          </p:cNvSpPr>
          <p:nvPr/>
        </p:nvSpPr>
        <p:spPr bwMode="auto">
          <a:xfrm>
            <a:off x="5136020" y="7586460"/>
            <a:ext cx="1109345" cy="244475"/>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B = .</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17</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zh-CN" alt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endParaRPr lang="en-CA" sz="1200" dirty="0">
              <a:latin typeface="Arial Nova" panose="020B0504020202020204" pitchFamily="34" charset="0"/>
              <a:ea typeface="Times New Roman" panose="02020603050405020304" pitchFamily="18" charset="0"/>
            </a:endParaRPr>
          </a:p>
        </p:txBody>
      </p:sp>
      <p:sp>
        <p:nvSpPr>
          <p:cNvPr id="32" name="Text Box 17">
            <a:extLst>
              <a:ext uri="{FF2B5EF4-FFF2-40B4-BE49-F238E27FC236}">
                <a16:creationId xmlns:a16="http://schemas.microsoft.com/office/drawing/2014/main" id="{FB666244-627C-574A-B1C1-85A923FD7EA4}"/>
              </a:ext>
            </a:extLst>
          </p:cNvPr>
          <p:cNvSpPr txBox="1">
            <a:spLocks/>
          </p:cNvSpPr>
          <p:nvPr/>
        </p:nvSpPr>
        <p:spPr bwMode="auto">
          <a:xfrm>
            <a:off x="1581236" y="7586459"/>
            <a:ext cx="1028700" cy="482600"/>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B = </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0</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91</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endParaRPr lang="en-CA" sz="1200" dirty="0">
              <a:latin typeface="Arial Nova" panose="020B0504020202020204" pitchFamily="34" charset="0"/>
              <a:ea typeface="Times New Roman" panose="02020603050405020304" pitchFamily="18" charset="0"/>
            </a:endParaRPr>
          </a:p>
        </p:txBody>
      </p:sp>
      <p:sp>
        <p:nvSpPr>
          <p:cNvPr id="33" name="Text Box 13">
            <a:extLst>
              <a:ext uri="{FF2B5EF4-FFF2-40B4-BE49-F238E27FC236}">
                <a16:creationId xmlns:a16="http://schemas.microsoft.com/office/drawing/2014/main" id="{15D0F87E-1F0A-BC48-9B31-B9F0FDC6DE32}"/>
              </a:ext>
            </a:extLst>
          </p:cNvPr>
          <p:cNvSpPr txBox="1">
            <a:spLocks/>
          </p:cNvSpPr>
          <p:nvPr/>
        </p:nvSpPr>
        <p:spPr bwMode="auto">
          <a:xfrm>
            <a:off x="3229432" y="8472571"/>
            <a:ext cx="1028700" cy="482600"/>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B = </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sz="1200" dirty="0">
                <a:solidFill>
                  <a:srgbClr val="000000"/>
                </a:solidFill>
                <a:latin typeface="Arial Nova" panose="020B0504020202020204" pitchFamily="34" charset="0"/>
                <a:ea typeface="Calibri" panose="020F0502020204030204" pitchFamily="34" charset="0"/>
                <a:cs typeface="Calibri" panose="020F0502020204030204" pitchFamily="34" charset="0"/>
              </a:rPr>
              <a:t>.</a:t>
            </a:r>
            <a:r>
              <a:rPr lang="en-US" altLang="zh-CN" sz="1200" dirty="0">
                <a:solidFill>
                  <a:srgbClr val="000000"/>
                </a:solidFill>
                <a:latin typeface="Arial Nova" panose="020B0504020202020204" pitchFamily="34" charset="0"/>
                <a:ea typeface="Calibri" panose="020F0502020204030204" pitchFamily="34" charset="0"/>
                <a:cs typeface="Calibri" panose="020F0502020204030204" pitchFamily="34" charset="0"/>
              </a:rPr>
              <a:t>06</a:t>
            </a:r>
            <a:endParaRPr lang="en-CA" sz="1200" baseline="30000" dirty="0">
              <a:latin typeface="Arial Nova" panose="020B0504020202020204" pitchFamily="34" charset="0"/>
              <a:ea typeface="Times New Roman" panose="02020603050405020304" pitchFamily="18" charset="0"/>
            </a:endParaRPr>
          </a:p>
        </p:txBody>
      </p:sp>
      <p:pic>
        <p:nvPicPr>
          <p:cNvPr id="43" name="Picture 42">
            <a:extLst>
              <a:ext uri="{FF2B5EF4-FFF2-40B4-BE49-F238E27FC236}">
                <a16:creationId xmlns:a16="http://schemas.microsoft.com/office/drawing/2014/main" id="{2EC42E73-DAAC-A840-8398-A8EE18D72B2C}"/>
              </a:ext>
            </a:extLst>
          </p:cNvPr>
          <p:cNvPicPr>
            <a:picLocks noChangeAspect="1"/>
          </p:cNvPicPr>
          <p:nvPr/>
        </p:nvPicPr>
        <p:blipFill>
          <a:blip r:embed="rId4"/>
          <a:stretch>
            <a:fillRect/>
          </a:stretch>
        </p:blipFill>
        <p:spPr>
          <a:xfrm>
            <a:off x="1954149" y="4035179"/>
            <a:ext cx="7659446" cy="2372395"/>
          </a:xfrm>
          <a:prstGeom prst="rect">
            <a:avLst/>
          </a:prstGeom>
        </p:spPr>
      </p:pic>
      <p:sp>
        <p:nvSpPr>
          <p:cNvPr id="44" name="Rectangle 43">
            <a:extLst>
              <a:ext uri="{FF2B5EF4-FFF2-40B4-BE49-F238E27FC236}">
                <a16:creationId xmlns:a16="http://schemas.microsoft.com/office/drawing/2014/main" id="{A080CA31-A0A9-454A-88AF-A1B529CC0D18}"/>
              </a:ext>
            </a:extLst>
          </p:cNvPr>
          <p:cNvSpPr/>
          <p:nvPr/>
        </p:nvSpPr>
        <p:spPr>
          <a:xfrm>
            <a:off x="1786047" y="6132622"/>
            <a:ext cx="7711919" cy="461665"/>
          </a:xfrm>
          <a:prstGeom prst="rect">
            <a:avLst/>
          </a:prstGeom>
        </p:spPr>
        <p:txBody>
          <a:bodyPr wrap="none">
            <a:spAutoFit/>
          </a:bodyPr>
          <a:lstStyle/>
          <a:p>
            <a:pPr lvl="0"/>
            <a:r>
              <a:rPr lang="en-US" altLang="zh-CN" sz="2400" dirty="0">
                <a:solidFill>
                  <a:prstClr val="black"/>
                </a:solidFill>
              </a:rPr>
              <a:t>Indirect</a:t>
            </a:r>
            <a:r>
              <a:rPr lang="zh-CN" altLang="en-US" sz="2400" dirty="0">
                <a:solidFill>
                  <a:prstClr val="black"/>
                </a:solidFill>
              </a:rPr>
              <a:t> </a:t>
            </a:r>
            <a:r>
              <a:rPr lang="en-US" altLang="zh-CN" sz="2400" dirty="0">
                <a:solidFill>
                  <a:prstClr val="black"/>
                </a:solidFill>
              </a:rPr>
              <a:t>Effect:</a:t>
            </a:r>
            <a:r>
              <a:rPr lang="zh-CN" altLang="en-US" sz="2400" dirty="0">
                <a:solidFill>
                  <a:prstClr val="black"/>
                </a:solidFill>
              </a:rPr>
              <a:t> </a:t>
            </a:r>
            <a:r>
              <a:rPr lang="en-US" altLang="zh-CN" sz="2400" dirty="0">
                <a:solidFill>
                  <a:prstClr val="black"/>
                </a:solidFill>
              </a:rPr>
              <a:t>.13</a:t>
            </a:r>
            <a:r>
              <a:rPr lang="zh-CN" altLang="en-US" sz="2400" dirty="0">
                <a:solidFill>
                  <a:prstClr val="black"/>
                </a:solidFill>
              </a:rPr>
              <a:t> </a:t>
            </a:r>
            <a:r>
              <a:rPr lang="en-US" altLang="zh-CN" sz="2400" dirty="0">
                <a:solidFill>
                  <a:prstClr val="black"/>
                </a:solidFill>
              </a:rPr>
              <a:t>(.06),</a:t>
            </a:r>
            <a:r>
              <a:rPr lang="zh-CN" altLang="en-US" sz="2400" dirty="0">
                <a:solidFill>
                  <a:prstClr val="black"/>
                </a:solidFill>
              </a:rPr>
              <a:t> </a:t>
            </a:r>
            <a:r>
              <a:rPr lang="en-US" altLang="zh-CN" sz="2400" dirty="0">
                <a:solidFill>
                  <a:prstClr val="black"/>
                </a:solidFill>
              </a:rPr>
              <a:t>b</a:t>
            </a:r>
            <a:r>
              <a:rPr lang="en-CA" sz="2400" dirty="0" err="1">
                <a:solidFill>
                  <a:prstClr val="black"/>
                </a:solidFill>
              </a:rPr>
              <a:t>ootstrapped</a:t>
            </a:r>
            <a:r>
              <a:rPr lang="en-CA" sz="2400" dirty="0">
                <a:solidFill>
                  <a:prstClr val="black"/>
                </a:solidFill>
              </a:rPr>
              <a:t> 95% CI = [0.</a:t>
            </a:r>
            <a:r>
              <a:rPr lang="en-US" altLang="zh-CN" sz="2400" dirty="0">
                <a:solidFill>
                  <a:prstClr val="black"/>
                </a:solidFill>
              </a:rPr>
              <a:t>03</a:t>
            </a:r>
            <a:r>
              <a:rPr lang="en-CA" sz="2400" dirty="0">
                <a:solidFill>
                  <a:prstClr val="black"/>
                </a:solidFill>
              </a:rPr>
              <a:t>, 0.</a:t>
            </a:r>
            <a:r>
              <a:rPr lang="en-US" altLang="zh-CN" sz="2400" dirty="0">
                <a:solidFill>
                  <a:prstClr val="black"/>
                </a:solidFill>
              </a:rPr>
              <a:t>25</a:t>
            </a:r>
            <a:r>
              <a:rPr lang="en-CA" sz="2400" dirty="0">
                <a:solidFill>
                  <a:prstClr val="black"/>
                </a:solidFill>
              </a:rPr>
              <a:t>]. </a:t>
            </a:r>
            <a:endParaRPr lang="en-US" sz="2400" dirty="0">
              <a:solidFill>
                <a:prstClr val="black"/>
              </a:solidFill>
            </a:endParaRPr>
          </a:p>
        </p:txBody>
      </p:sp>
      <p:sp>
        <p:nvSpPr>
          <p:cNvPr id="59" name="Text Box 9">
            <a:extLst>
              <a:ext uri="{FF2B5EF4-FFF2-40B4-BE49-F238E27FC236}">
                <a16:creationId xmlns:a16="http://schemas.microsoft.com/office/drawing/2014/main" id="{317FD6C2-5049-9A40-A1F5-0A247C8F6A41}"/>
              </a:ext>
            </a:extLst>
          </p:cNvPr>
          <p:cNvSpPr txBox="1">
            <a:spLocks/>
          </p:cNvSpPr>
          <p:nvPr/>
        </p:nvSpPr>
        <p:spPr bwMode="auto">
          <a:xfrm>
            <a:off x="12310732" y="8160527"/>
            <a:ext cx="1548999" cy="61059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ct val="0"/>
              </a:spcAft>
            </a:pPr>
            <a:endParaRPr lang="en-US" altLang="en-US" sz="600" dirty="0">
              <a:solidFill>
                <a:srgbClr val="000000"/>
              </a:solidFill>
              <a:latin typeface="Arial Nova" panose="020B0504020202020204" pitchFamily="34" charset="0"/>
              <a:ea typeface="Calibri" panose="020F0502020204030204" pitchFamily="34" charset="0"/>
              <a:cs typeface="Calibri" panose="020F0502020204030204" pitchFamily="34" charset="0"/>
            </a:endParaRPr>
          </a:p>
          <a:p>
            <a:pPr algn="ctr" eaLnBrk="0" fontAlgn="base" hangingPunct="0">
              <a:spcBef>
                <a:spcPct val="0"/>
              </a:spcBef>
              <a:spcAft>
                <a:spcPct val="0"/>
              </a:spcAft>
            </a:pPr>
            <a:r>
              <a:rPr lang="en-US" altLang="zh-CN" sz="1200" dirty="0">
                <a:solidFill>
                  <a:srgbClr val="000000"/>
                </a:solidFill>
                <a:latin typeface="Arial Nova" panose="020B0504020202020204" pitchFamily="34" charset="0"/>
                <a:cs typeface="Calibri" panose="020F0502020204030204" pitchFamily="34" charset="0"/>
              </a:rPr>
              <a:t>Purchase</a:t>
            </a:r>
            <a:r>
              <a:rPr lang="zh-CN" altLang="en-US" sz="1200" dirty="0">
                <a:solidFill>
                  <a:srgbClr val="000000"/>
                </a:solidFill>
                <a:latin typeface="Arial Nova" panose="020B0504020202020204" pitchFamily="34" charset="0"/>
                <a:cs typeface="Calibri" panose="020F0502020204030204" pitchFamily="34" charset="0"/>
              </a:rPr>
              <a:t> </a:t>
            </a:r>
            <a:r>
              <a:rPr lang="en-US" altLang="zh-CN" sz="1200" dirty="0">
                <a:solidFill>
                  <a:srgbClr val="000000"/>
                </a:solidFill>
                <a:latin typeface="Arial Nova" panose="020B0504020202020204" pitchFamily="34" charset="0"/>
                <a:cs typeface="Calibri" panose="020F0502020204030204" pitchFamily="34" charset="0"/>
              </a:rPr>
              <a:t>Intention</a:t>
            </a:r>
            <a:endParaRPr lang="en-US" altLang="en-US" sz="1200" dirty="0">
              <a:latin typeface="Arial Nova" panose="020B0504020202020204" pitchFamily="34" charset="0"/>
            </a:endParaRPr>
          </a:p>
        </p:txBody>
      </p:sp>
      <p:cxnSp>
        <p:nvCxnSpPr>
          <p:cNvPr id="60" name="Straight Arrow Connector 59">
            <a:extLst>
              <a:ext uri="{FF2B5EF4-FFF2-40B4-BE49-F238E27FC236}">
                <a16:creationId xmlns:a16="http://schemas.microsoft.com/office/drawing/2014/main" id="{D97FC7B6-D709-5A42-B2BD-4ED75AEC3139}"/>
              </a:ext>
            </a:extLst>
          </p:cNvPr>
          <p:cNvCxnSpPr>
            <a:cxnSpLocks noChangeShapeType="1"/>
            <a:endCxn id="59" idx="1"/>
          </p:cNvCxnSpPr>
          <p:nvPr/>
        </p:nvCxnSpPr>
        <p:spPr bwMode="auto">
          <a:xfrm>
            <a:off x="10559150" y="8451399"/>
            <a:ext cx="1751582" cy="14426"/>
          </a:xfrm>
          <a:prstGeom prst="straightConnector1">
            <a:avLst/>
          </a:prstGeom>
          <a:noFill/>
          <a:ln w="9525">
            <a:solidFill>
              <a:srgbClr val="000000"/>
            </a:solidFill>
            <a:prstDash val="solid"/>
            <a:round/>
            <a:headEnd/>
            <a:tailEnd type="triangle" w="med" len="med"/>
          </a:ln>
          <a:extLst>
            <a:ext uri="{909E8E84-426E-40DD-AFC4-6F175D3DCCD1}">
              <a14:hiddenFill xmlns:a14="http://schemas.microsoft.com/office/drawing/2010/main">
                <a:noFill/>
              </a14:hiddenFill>
            </a:ext>
          </a:extLst>
        </p:spPr>
      </p:cxnSp>
      <p:cxnSp>
        <p:nvCxnSpPr>
          <p:cNvPr id="66" name="Straight Arrow Connector 65">
            <a:extLst>
              <a:ext uri="{FF2B5EF4-FFF2-40B4-BE49-F238E27FC236}">
                <a16:creationId xmlns:a16="http://schemas.microsoft.com/office/drawing/2014/main" id="{322CC42C-4A34-394F-9A7D-0A4D0F40BEE0}"/>
              </a:ext>
            </a:extLst>
          </p:cNvPr>
          <p:cNvCxnSpPr>
            <a:cxnSpLocks noChangeShapeType="1"/>
          </p:cNvCxnSpPr>
          <p:nvPr/>
        </p:nvCxnSpPr>
        <p:spPr bwMode="auto">
          <a:xfrm flipV="1">
            <a:off x="13251258" y="8771124"/>
            <a:ext cx="0" cy="1476855"/>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cxnSp>
        <p:nvCxnSpPr>
          <p:cNvPr id="67" name="Straight Arrow Connector 66">
            <a:extLst>
              <a:ext uri="{FF2B5EF4-FFF2-40B4-BE49-F238E27FC236}">
                <a16:creationId xmlns:a16="http://schemas.microsoft.com/office/drawing/2014/main" id="{2FEAB1BF-591F-C240-BF69-54AF6B72B1B7}"/>
              </a:ext>
            </a:extLst>
          </p:cNvPr>
          <p:cNvCxnSpPr>
            <a:cxnSpLocks noChangeShapeType="1"/>
          </p:cNvCxnSpPr>
          <p:nvPr/>
        </p:nvCxnSpPr>
        <p:spPr bwMode="auto">
          <a:xfrm>
            <a:off x="5455369" y="10247979"/>
            <a:ext cx="7795889" cy="0"/>
          </a:xfrm>
          <a:prstGeom prst="straightConnector1">
            <a:avLst/>
          </a:prstGeom>
          <a:ln w="9525" cmpd="sng">
            <a:prstDash val="dash"/>
            <a:headEnd/>
            <a:tailEnd type="none" w="med" len="me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06645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4: U</a:t>
            </a:r>
            <a:r>
              <a:rPr lang="en-US" altLang="zh-CN" dirty="0"/>
              <a:t>nrestricted</a:t>
            </a:r>
            <a:r>
              <a:rPr lang="zh-CN" altLang="en-US" dirty="0"/>
              <a:t> </a:t>
            </a:r>
            <a:r>
              <a:rPr lang="en-US" altLang="zh-CN" dirty="0"/>
              <a:t>Promotion</a:t>
            </a:r>
            <a:r>
              <a:rPr lang="zh-CN" altLang="en-US" dirty="0"/>
              <a:t> </a:t>
            </a:r>
            <a:r>
              <a:rPr lang="en-US" altLang="zh-CN" dirty="0"/>
              <a:t>as</a:t>
            </a:r>
            <a:r>
              <a:rPr lang="zh-CN" altLang="en-US" dirty="0"/>
              <a:t> </a:t>
            </a:r>
            <a:r>
              <a:rPr lang="en-US" altLang="zh-CN" dirty="0"/>
              <a:t>a</a:t>
            </a:r>
            <a:r>
              <a:rPr lang="zh-CN" altLang="en-US" dirty="0"/>
              <a:t> </a:t>
            </a:r>
            <a:r>
              <a:rPr lang="en-US" altLang="zh-CN" dirty="0"/>
              <a:t>Reference</a:t>
            </a:r>
            <a:endParaRPr lang="en-US" dirty="0"/>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62</a:t>
            </a:fld>
            <a:endParaRPr lang="en-US"/>
          </a:p>
        </p:txBody>
      </p:sp>
      <p:sp>
        <p:nvSpPr>
          <p:cNvPr id="7" name="Content Placeholder 2">
            <a:extLst>
              <a:ext uri="{FF2B5EF4-FFF2-40B4-BE49-F238E27FC236}">
                <a16:creationId xmlns:a16="http://schemas.microsoft.com/office/drawing/2014/main" id="{ECBC5C07-3BE6-8DED-8DC4-72E276A06115}"/>
              </a:ext>
            </a:extLst>
          </p:cNvPr>
          <p:cNvSpPr txBox="1">
            <a:spLocks/>
          </p:cNvSpPr>
          <p:nvPr/>
        </p:nvSpPr>
        <p:spPr>
          <a:xfrm>
            <a:off x="736710" y="2215703"/>
            <a:ext cx="47466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Capped:</a:t>
            </a:r>
            <a:r>
              <a:rPr lang="zh-CN" altLang="en-US" dirty="0"/>
              <a:t> </a:t>
            </a:r>
            <a:r>
              <a:rPr lang="en-CA" dirty="0"/>
              <a:t>"Enjoy 60% off. $3 max discount on an order”</a:t>
            </a:r>
          </a:p>
          <a:p>
            <a:r>
              <a:rPr lang="en-US" altLang="zh-CN" dirty="0"/>
              <a:t>Threshold:</a:t>
            </a:r>
            <a:r>
              <a:rPr lang="zh-CN" altLang="en-US" dirty="0"/>
              <a:t> </a:t>
            </a:r>
            <a:r>
              <a:rPr lang="en-CA" dirty="0"/>
              <a:t>"Enjoy $3 off on an order of $5 or more”</a:t>
            </a:r>
          </a:p>
          <a:p>
            <a:r>
              <a:rPr lang="en-US" altLang="zh-CN" dirty="0"/>
              <a:t>Unrestricted:</a:t>
            </a:r>
            <a:r>
              <a:rPr lang="zh-CN" altLang="en-US" dirty="0"/>
              <a:t> </a:t>
            </a:r>
            <a:r>
              <a:rPr lang="en-CA" dirty="0"/>
              <a:t>"Enjoy $3 off”</a:t>
            </a:r>
          </a:p>
          <a:p>
            <a:r>
              <a:rPr lang="en-US" altLang="zh-CN" dirty="0"/>
              <a:t>Fairness</a:t>
            </a:r>
            <a:r>
              <a:rPr lang="zh-CN" altLang="en-US" dirty="0"/>
              <a:t> </a:t>
            </a:r>
            <a:r>
              <a:rPr lang="en-US" altLang="zh-CN" dirty="0"/>
              <a:t>&amp;</a:t>
            </a:r>
            <a:r>
              <a:rPr lang="zh-CN" altLang="en-US" dirty="0"/>
              <a:t> </a:t>
            </a:r>
            <a:r>
              <a:rPr lang="en-US" altLang="zh-CN" dirty="0"/>
              <a:t>Purchase</a:t>
            </a:r>
            <a:r>
              <a:rPr lang="zh-CN" altLang="en-US" dirty="0"/>
              <a:t> </a:t>
            </a:r>
            <a:r>
              <a:rPr lang="en-US" altLang="zh-CN" dirty="0"/>
              <a:t>Intention</a:t>
            </a:r>
            <a:r>
              <a:rPr lang="zh-CN" altLang="en-US" dirty="0"/>
              <a:t> </a:t>
            </a:r>
            <a:r>
              <a:rPr lang="en-US" altLang="zh-CN" dirty="0"/>
              <a:t>(Counterbalanced)</a:t>
            </a:r>
            <a:endParaRPr lang="en-US" dirty="0"/>
          </a:p>
        </p:txBody>
      </p:sp>
      <p:pic>
        <p:nvPicPr>
          <p:cNvPr id="10" name="Picture 9" descr="Chart, bar chart&#10;&#10;Description automatically generated">
            <a:extLst>
              <a:ext uri="{FF2B5EF4-FFF2-40B4-BE49-F238E27FC236}">
                <a16:creationId xmlns:a16="http://schemas.microsoft.com/office/drawing/2014/main" id="{10A7978A-B033-E50C-9FCB-74CD04F9E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966865"/>
            <a:ext cx="4746672" cy="4924269"/>
          </a:xfrm>
          <a:prstGeom prst="rect">
            <a:avLst/>
          </a:prstGeom>
        </p:spPr>
      </p:pic>
      <p:sp>
        <p:nvSpPr>
          <p:cNvPr id="12" name="TextBox 11">
            <a:extLst>
              <a:ext uri="{FF2B5EF4-FFF2-40B4-BE49-F238E27FC236}">
                <a16:creationId xmlns:a16="http://schemas.microsoft.com/office/drawing/2014/main" id="{B2016E6B-5B58-B8E9-5A41-2D5D796D7610}"/>
              </a:ext>
            </a:extLst>
          </p:cNvPr>
          <p:cNvSpPr txBox="1"/>
          <p:nvPr/>
        </p:nvSpPr>
        <p:spPr>
          <a:xfrm>
            <a:off x="7102841" y="6107512"/>
            <a:ext cx="6093500" cy="385362"/>
          </a:xfrm>
          <a:prstGeom prst="rect">
            <a:avLst/>
          </a:prstGeom>
          <a:noFill/>
        </p:spPr>
        <p:txBody>
          <a:bodyPr wrap="square">
            <a:spAutoFit/>
          </a:bodyPr>
          <a:lstStyle/>
          <a:p>
            <a:pPr>
              <a:lnSpc>
                <a:spcPct val="115000"/>
              </a:lnSpc>
            </a:pPr>
            <a:r>
              <a:rPr lang="en-US" sz="1800" i="1" dirty="0">
                <a:effectLst/>
                <a:latin typeface="Times New Roman" panose="02020603050405020304" pitchFamily="18" charset="0"/>
                <a:ea typeface="Times New Roman" panose="02020603050405020304" pitchFamily="18" charset="0"/>
              </a:rPr>
              <a:t>Note: Error bars </a:t>
            </a:r>
            <a:r>
              <a:rPr lang="en-US" altLang="zh-CN" sz="1800" i="1" dirty="0">
                <a:effectLst/>
                <a:latin typeface="Times New Roman" panose="02020603050405020304" pitchFamily="18" charset="0"/>
                <a:ea typeface="Times New Roman" panose="02020603050405020304" pitchFamily="18" charset="0"/>
              </a:rPr>
              <a:t>=</a:t>
            </a:r>
            <a:r>
              <a:rPr lang="en-US" sz="1800" i="1" dirty="0">
                <a:effectLst/>
                <a:latin typeface="Times New Roman" panose="02020603050405020304" pitchFamily="18" charset="0"/>
                <a:ea typeface="Times New Roman" panose="02020603050405020304" pitchFamily="18" charset="0"/>
              </a:rPr>
              <a:t> ±1 standard error.</a:t>
            </a:r>
            <a:endParaRPr lang="en-CA" sz="32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7855D82D-7B07-9BAE-4D0B-E1047C554BF9}"/>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600, US Prolific)</a:t>
            </a:r>
          </a:p>
        </p:txBody>
      </p:sp>
    </p:spTree>
    <p:extLst>
      <p:ext uri="{BB962C8B-B14F-4D97-AF65-F5344CB8AC3E}">
        <p14:creationId xmlns:p14="http://schemas.microsoft.com/office/powerpoint/2010/main" val="44912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4: U</a:t>
            </a:r>
            <a:r>
              <a:rPr lang="en-US" altLang="zh-CN" dirty="0"/>
              <a:t>nrestricted</a:t>
            </a:r>
            <a:r>
              <a:rPr lang="zh-CN" altLang="en-US" dirty="0"/>
              <a:t> </a:t>
            </a:r>
            <a:r>
              <a:rPr lang="en-US" altLang="zh-CN" dirty="0"/>
              <a:t>Promotion</a:t>
            </a:r>
            <a:r>
              <a:rPr lang="zh-CN" altLang="en-US" dirty="0"/>
              <a:t> </a:t>
            </a:r>
            <a:r>
              <a:rPr lang="en-US" altLang="zh-CN" dirty="0"/>
              <a:t>as</a:t>
            </a:r>
            <a:r>
              <a:rPr lang="zh-CN" altLang="en-US" dirty="0"/>
              <a:t> </a:t>
            </a:r>
            <a:r>
              <a:rPr lang="en-US" altLang="zh-CN" dirty="0"/>
              <a:t>a</a:t>
            </a:r>
            <a:r>
              <a:rPr lang="zh-CN" altLang="en-US" dirty="0"/>
              <a:t> </a:t>
            </a:r>
            <a:r>
              <a:rPr lang="en-US" altLang="zh-CN" dirty="0"/>
              <a:t>Reference</a:t>
            </a:r>
            <a:endParaRPr lang="en-US" dirty="0"/>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63</a:t>
            </a:fld>
            <a:endParaRPr lang="en-US"/>
          </a:p>
        </p:txBody>
      </p:sp>
      <p:pic>
        <p:nvPicPr>
          <p:cNvPr id="10" name="Picture 9" descr="Chart, bar chart&#10;&#10;Description automatically generated">
            <a:extLst>
              <a:ext uri="{FF2B5EF4-FFF2-40B4-BE49-F238E27FC236}">
                <a16:creationId xmlns:a16="http://schemas.microsoft.com/office/drawing/2014/main" id="{10A7978A-B033-E50C-9FCB-74CD04F9E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628" y="1500998"/>
            <a:ext cx="4746672" cy="4924269"/>
          </a:xfrm>
          <a:prstGeom prst="rect">
            <a:avLst/>
          </a:prstGeom>
        </p:spPr>
      </p:pic>
      <p:sp>
        <p:nvSpPr>
          <p:cNvPr id="3" name="TextBox 2">
            <a:extLst>
              <a:ext uri="{FF2B5EF4-FFF2-40B4-BE49-F238E27FC236}">
                <a16:creationId xmlns:a16="http://schemas.microsoft.com/office/drawing/2014/main" id="{7855D82D-7B07-9BAE-4D0B-E1047C554BF9}"/>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600, US Prolific)</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D4049395-8A3D-1238-634E-618BD3D566D8}"/>
                  </a:ext>
                </a:extLst>
              </p:cNvPr>
              <p:cNvSpPr>
                <a:spLocks noGrp="1"/>
              </p:cNvSpPr>
              <p:nvPr>
                <p:ph idx="1"/>
              </p:nvPr>
            </p:nvSpPr>
            <p:spPr>
              <a:xfrm>
                <a:off x="5827593" y="1269783"/>
                <a:ext cx="5642113" cy="2213984"/>
              </a:xfrm>
            </p:spPr>
            <p:txBody>
              <a:bodyPr>
                <a:normAutofit fontScale="92500"/>
              </a:bodyPr>
              <a:lstStyle/>
              <a:p>
                <a:r>
                  <a:rPr lang="en-US" altLang="zh-CN" sz="2400" dirty="0"/>
                  <a:t>Perception (Capped)</a:t>
                </a:r>
              </a:p>
              <a:p>
                <a:pPr lvl="1"/>
                <a14:m>
                  <m:oMath xmlns:m="http://schemas.openxmlformats.org/officeDocument/2006/math">
                    <m:f>
                      <m:fPr>
                        <m:ctrlPr>
                          <a:rPr lang="en-CA" i="1">
                            <a:latin typeface="Cambria Math" panose="02040503050406030204" pitchFamily="18" charset="0"/>
                          </a:rPr>
                        </m:ctrlPr>
                      </m:fPr>
                      <m:num>
                        <m:r>
                          <a:rPr lang="en-US" i="1">
                            <a:latin typeface="Cambria Math" panose="02040503050406030204" pitchFamily="18" charset="0"/>
                          </a:rPr>
                          <m:t>𝑂𝑢𝑡𝑐𝑜𝑚𝑒</m:t>
                        </m:r>
                      </m:num>
                      <m:den>
                        <m:r>
                          <a:rPr lang="en-US" i="1">
                            <a:latin typeface="Cambria Math" panose="02040503050406030204" pitchFamily="18" charset="0"/>
                          </a:rPr>
                          <m:t>𝐼𝑛𝑝𝑢𝑡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𝑃𝑟𝑜𝑚𝑜𝑡𝑖𝑜𝑛</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 =</m:t>
                    </m:r>
                    <m:f>
                      <m:fPr>
                        <m:ctrlPr>
                          <a:rPr lang="en-CA" i="1">
                            <a:latin typeface="Cambria Math" panose="02040503050406030204" pitchFamily="18" charset="0"/>
                          </a:rPr>
                        </m:ctrlPr>
                      </m:fPr>
                      <m:num>
                        <m:r>
                          <a:rPr lang="en-US" i="1">
                            <a:latin typeface="Cambria Math" panose="02040503050406030204" pitchFamily="18" charset="0"/>
                          </a:rPr>
                          <m:t>𝐶𝑎𝑝𝑝𝑒𝑑</m:t>
                        </m:r>
                        <m:r>
                          <a:rPr lang="en-US" i="1">
                            <a:latin typeface="Cambria Math" panose="02040503050406030204" pitchFamily="18" charset="0"/>
                          </a:rPr>
                          <m:t> </m:t>
                        </m:r>
                        <m:r>
                          <a:rPr lang="en-US" i="1">
                            <a:latin typeface="Cambria Math" panose="02040503050406030204" pitchFamily="18" charset="0"/>
                          </a:rPr>
                          <m:t>𝐴𝑚𝑜𝑢𝑛𝑡</m:t>
                        </m:r>
                      </m:num>
                      <m:den>
                        <m:r>
                          <a:rPr lang="en-US" i="1">
                            <a:latin typeface="Cambria Math" panose="02040503050406030204" pitchFamily="18" charset="0"/>
                          </a:rPr>
                          <m:t>𝑈𝑠𝑢𝑎𝑙</m:t>
                        </m:r>
                        <m:r>
                          <a:rPr lang="en-US" i="1">
                            <a:latin typeface="Cambria Math" panose="02040503050406030204" pitchFamily="18" charset="0"/>
                          </a:rPr>
                          <m:t> </m:t>
                        </m:r>
                        <m:r>
                          <a:rPr lang="en-US" i="1">
                            <a:latin typeface="Cambria Math" panose="02040503050406030204" pitchFamily="18" charset="0"/>
                          </a:rPr>
                          <m:t>𝑆𝑝𝑒𝑛𝑑𝑖𝑛𝑔</m:t>
                        </m:r>
                        <m:r>
                          <a:rPr lang="en-US" i="1">
                            <a:latin typeface="Cambria Math" panose="02040503050406030204" pitchFamily="18" charset="0"/>
                          </a:rPr>
                          <m:t> </m:t>
                        </m:r>
                        <m:r>
                          <a:rPr lang="en-US" i="1">
                            <a:latin typeface="Cambria Math" panose="02040503050406030204" pitchFamily="18" charset="0"/>
                          </a:rPr>
                          <m:t>𝐴𝑚𝑜𝑢𝑛𝑡</m:t>
                        </m:r>
                      </m:den>
                    </m:f>
                    <m:r>
                      <a:rPr lang="en-US" i="1">
                        <a:latin typeface="Cambria Math" panose="02040503050406030204" pitchFamily="18" charset="0"/>
                      </a:rPr>
                      <m:t>=</m:t>
                    </m:r>
                    <m:f>
                      <m:fPr>
                        <m:ctrlPr>
                          <a:rPr lang="en-CA" i="1">
                            <a:latin typeface="Cambria Math" panose="02040503050406030204" pitchFamily="18" charset="0"/>
                          </a:rPr>
                        </m:ctrlPr>
                      </m:fPr>
                      <m:num>
                        <m:r>
                          <a:rPr lang="en-US" altLang="zh-CN" b="0" i="1" smtClean="0">
                            <a:latin typeface="Cambria Math" panose="02040503050406030204" pitchFamily="18" charset="0"/>
                          </a:rPr>
                          <m:t>3</m:t>
                        </m:r>
                      </m:num>
                      <m:den>
                        <m:r>
                          <a:rPr lang="en-US" i="1">
                            <a:latin typeface="Cambria Math" panose="02040503050406030204" pitchFamily="18" charset="0"/>
                          </a:rPr>
                          <m:t>2</m:t>
                        </m:r>
                        <m:r>
                          <a:rPr lang="en-US" altLang="zh-CN" b="0" i="1" smtClean="0">
                            <a:latin typeface="Cambria Math" panose="02040503050406030204" pitchFamily="18" charset="0"/>
                          </a:rPr>
                          <m:t>4</m:t>
                        </m:r>
                      </m:den>
                    </m:f>
                    <m:r>
                      <a:rPr lang="en-US" i="1">
                        <a:latin typeface="Cambria Math" panose="02040503050406030204" pitchFamily="18" charset="0"/>
                      </a:rPr>
                      <m:t>=</m:t>
                    </m:r>
                    <m:r>
                      <a:rPr lang="en-US" altLang="zh-CN" b="0" i="1" smtClean="0">
                        <a:latin typeface="Cambria Math" panose="02040503050406030204" pitchFamily="18" charset="0"/>
                      </a:rPr>
                      <m:t>12.5</m:t>
                    </m:r>
                    <m:r>
                      <a:rPr lang="en-US" i="1">
                        <a:latin typeface="Cambria Math" panose="02040503050406030204" pitchFamily="18" charset="0"/>
                      </a:rPr>
                      <m:t>%</m:t>
                    </m:r>
                  </m:oMath>
                </a14:m>
                <a:endParaRPr lang="en-CA" dirty="0"/>
              </a:p>
              <a:p>
                <a:r>
                  <a:rPr lang="en-US" altLang="zh-CN" sz="2400" dirty="0"/>
                  <a:t>Expectation (Unrestricted Percentage)</a:t>
                </a:r>
              </a:p>
              <a:p>
                <a:pPr lvl="1"/>
                <a:r>
                  <a:rPr lang="en-US" dirty="0"/>
                  <a:t>Stated Promotion Percentage = </a:t>
                </a:r>
                <a:r>
                  <a:rPr lang="en-US" altLang="zh-CN" dirty="0"/>
                  <a:t>6</a:t>
                </a:r>
                <a:r>
                  <a:rPr lang="en-US" dirty="0"/>
                  <a:t>0%</a:t>
                </a:r>
              </a:p>
              <a:p>
                <a:pPr marL="0" indent="0">
                  <a:buNone/>
                </a:pPr>
                <a:endParaRPr lang="en-US" dirty="0"/>
              </a:p>
            </p:txBody>
          </p:sp>
        </mc:Choice>
        <mc:Fallback xmlns="">
          <p:sp>
            <p:nvSpPr>
              <p:cNvPr id="5" name="Content Placeholder 2">
                <a:extLst>
                  <a:ext uri="{FF2B5EF4-FFF2-40B4-BE49-F238E27FC236}">
                    <a16:creationId xmlns:a16="http://schemas.microsoft.com/office/drawing/2014/main" id="{D4049395-8A3D-1238-634E-618BD3D566D8}"/>
                  </a:ext>
                </a:extLst>
              </p:cNvPr>
              <p:cNvSpPr>
                <a:spLocks noGrp="1" noRot="1" noChangeAspect="1" noMove="1" noResize="1" noEditPoints="1" noAdjustHandles="1" noChangeArrowheads="1" noChangeShapeType="1" noTextEdit="1"/>
              </p:cNvSpPr>
              <p:nvPr>
                <p:ph idx="1"/>
              </p:nvPr>
            </p:nvSpPr>
            <p:spPr>
              <a:xfrm>
                <a:off x="5827593" y="1269783"/>
                <a:ext cx="5642113" cy="2213984"/>
              </a:xfrm>
              <a:blipFill>
                <a:blip r:embed="rId4"/>
                <a:stretch>
                  <a:fillRect l="-1121" t="-2841"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85615C4F-6EBD-E830-A461-F11ACF37158D}"/>
                  </a:ext>
                </a:extLst>
              </p:cNvPr>
              <p:cNvSpPr txBox="1">
                <a:spLocks/>
              </p:cNvSpPr>
              <p:nvPr/>
            </p:nvSpPr>
            <p:spPr>
              <a:xfrm>
                <a:off x="5827593" y="3572623"/>
                <a:ext cx="5642113" cy="3059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200" dirty="0"/>
                  <a:t>Perception </a:t>
                </a:r>
                <a:r>
                  <a:rPr lang="en-US" altLang="zh-CN" sz="2000" dirty="0"/>
                  <a:t>(Threshold)</a:t>
                </a:r>
                <a:endParaRPr lang="en-US" altLang="zh-CN" sz="2200" dirty="0"/>
              </a:p>
              <a:p>
                <a:pPr lvl="1"/>
                <a14:m>
                  <m:oMath xmlns:m="http://schemas.openxmlformats.org/officeDocument/2006/math">
                    <m:f>
                      <m:fPr>
                        <m:ctrlPr>
                          <a:rPr lang="en-CA" sz="2200" i="1">
                            <a:latin typeface="Cambria Math" panose="02040503050406030204" pitchFamily="18" charset="0"/>
                          </a:rPr>
                        </m:ctrlPr>
                      </m:fPr>
                      <m:num>
                        <m:r>
                          <a:rPr lang="en-US" sz="2200" i="1">
                            <a:latin typeface="Cambria Math" panose="02040503050406030204" pitchFamily="18" charset="0"/>
                          </a:rPr>
                          <m:t>𝑂𝑢𝑡𝑐𝑜𝑚𝑒</m:t>
                        </m:r>
                      </m:num>
                      <m:den>
                        <m:r>
                          <a:rPr lang="en-US" sz="2200" i="1">
                            <a:latin typeface="Cambria Math" panose="02040503050406030204" pitchFamily="18" charset="0"/>
                          </a:rPr>
                          <m:t>𝐼𝑛𝑝𝑢𝑡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𝑆𝑝𝑒𝑛𝑑𝑖𝑛𝑔</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 </m:t>
                    </m:r>
                    <m:f>
                      <m:fPr>
                        <m:ctrlPr>
                          <a:rPr lang="en-CA" sz="2200" i="1">
                            <a:latin typeface="Cambria Math" panose="02040503050406030204" pitchFamily="18" charset="0"/>
                          </a:rPr>
                        </m:ctrlPr>
                      </m:fPr>
                      <m:num>
                        <m:r>
                          <a:rPr lang="en-US" sz="2200" i="1">
                            <a:latin typeface="Cambria Math" panose="02040503050406030204" pitchFamily="18" charset="0"/>
                          </a:rPr>
                          <m:t>𝑆𝑡𝑎𝑡𝑒𝑑</m:t>
                        </m:r>
                        <m:r>
                          <a:rPr lang="en-US" sz="2200" i="1">
                            <a:latin typeface="Cambria Math" panose="02040503050406030204" pitchFamily="18" charset="0"/>
                          </a:rPr>
                          <m:t> </m:t>
                        </m:r>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𝑇h𝑟𝑒𝑠h𝑜𝑙𝑑</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altLang="zh-CN" sz="2200" b="0" i="1" smtClean="0">
                            <a:latin typeface="Cambria Math" panose="02040503050406030204" pitchFamily="18" charset="0"/>
                          </a:rPr>
                          <m:t>3</m:t>
                        </m:r>
                      </m:num>
                      <m:den>
                        <m:r>
                          <a:rPr lang="en-US" altLang="zh-CN" sz="2200" b="0" i="1" smtClean="0">
                            <a:latin typeface="Cambria Math" panose="02040503050406030204" pitchFamily="18" charset="0"/>
                          </a:rPr>
                          <m:t>5</m:t>
                        </m:r>
                      </m:den>
                    </m:f>
                    <m:r>
                      <a:rPr lang="en-US" sz="2200" i="1">
                        <a:latin typeface="Cambria Math" panose="02040503050406030204" pitchFamily="18" charset="0"/>
                      </a:rPr>
                      <m:t>=</m:t>
                    </m:r>
                    <m:r>
                      <a:rPr lang="en-US" altLang="zh-CN" sz="2200" b="0" i="1" smtClean="0">
                        <a:latin typeface="Cambria Math" panose="02040503050406030204" pitchFamily="18" charset="0"/>
                      </a:rPr>
                      <m:t>60</m:t>
                    </m:r>
                    <m:r>
                      <a:rPr lang="en-US" sz="2200" i="1">
                        <a:latin typeface="Cambria Math" panose="02040503050406030204" pitchFamily="18" charset="0"/>
                      </a:rPr>
                      <m:t>%</m:t>
                    </m:r>
                  </m:oMath>
                </a14:m>
                <a:endParaRPr lang="en-US" altLang="zh-CN" sz="2200" dirty="0"/>
              </a:p>
              <a:p>
                <a:r>
                  <a:rPr lang="en-US" altLang="zh-CN" sz="2200" dirty="0"/>
                  <a:t>Expectation </a:t>
                </a:r>
                <a:r>
                  <a:rPr lang="en-US" altLang="zh-CN" sz="2000" dirty="0"/>
                  <a:t>(Unrestricted Dollar)</a:t>
                </a:r>
                <a:endParaRPr lang="en-US" altLang="zh-CN" sz="2200" dirty="0"/>
              </a:p>
              <a:p>
                <a:pPr lvl="1"/>
                <a14:m>
                  <m:oMath xmlns:m="http://schemas.openxmlformats.org/officeDocument/2006/math">
                    <m:f>
                      <m:fPr>
                        <m:ctrlPr>
                          <a:rPr lang="en-CA" sz="2200" i="1">
                            <a:latin typeface="Cambria Math" panose="02040503050406030204" pitchFamily="18" charset="0"/>
                          </a:rPr>
                        </m:ctrlPr>
                      </m:fPr>
                      <m:num>
                        <m:r>
                          <a:rPr lang="en-US" sz="2200" i="1">
                            <a:latin typeface="Cambria Math" panose="02040503050406030204" pitchFamily="18" charset="0"/>
                          </a:rPr>
                          <m:t>𝑂𝑢𝑡𝑐𝑜𝑚𝑒</m:t>
                        </m:r>
                      </m:num>
                      <m:den>
                        <m:r>
                          <a:rPr lang="en-US" sz="2200" i="1">
                            <a:latin typeface="Cambria Math" panose="02040503050406030204" pitchFamily="18" charset="0"/>
                          </a:rPr>
                          <m:t>𝐼𝑛𝑝𝑢𝑡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𝑆𝑝𝑒𝑛𝑑𝑖𝑛𝑔</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 </m:t>
                    </m:r>
                    <m:f>
                      <m:fPr>
                        <m:ctrlPr>
                          <a:rPr lang="en-CA" sz="2200" i="1">
                            <a:latin typeface="Cambria Math" panose="02040503050406030204" pitchFamily="18" charset="0"/>
                          </a:rPr>
                        </m:ctrlPr>
                      </m:fPr>
                      <m:num>
                        <m:r>
                          <a:rPr lang="en-US" sz="2200" i="1">
                            <a:latin typeface="Cambria Math" panose="02040503050406030204" pitchFamily="18" charset="0"/>
                          </a:rPr>
                          <m:t>𝑆𝑡𝑎𝑡𝑒𝑑</m:t>
                        </m:r>
                        <m:r>
                          <a:rPr lang="en-US" sz="2200" i="1">
                            <a:latin typeface="Cambria Math" panose="02040503050406030204" pitchFamily="18" charset="0"/>
                          </a:rPr>
                          <m:t> </m:t>
                        </m:r>
                        <m:r>
                          <a:rPr lang="en-US" sz="2200" i="1">
                            <a:latin typeface="Cambria Math" panose="02040503050406030204" pitchFamily="18" charset="0"/>
                          </a:rPr>
                          <m:t>𝑃𝑟𝑜𝑚𝑜𝑡𝑖𝑜𝑛</m:t>
                        </m:r>
                        <m:r>
                          <a:rPr lang="en-US" sz="2200" i="1">
                            <a:latin typeface="Cambria Math" panose="02040503050406030204" pitchFamily="18" charset="0"/>
                          </a:rPr>
                          <m:t> </m:t>
                        </m:r>
                        <m:r>
                          <a:rPr lang="en-US" sz="2200" i="1">
                            <a:latin typeface="Cambria Math" panose="02040503050406030204" pitchFamily="18" charset="0"/>
                          </a:rPr>
                          <m:t>𝐴𝑚𝑜𝑢𝑛𝑡</m:t>
                        </m:r>
                      </m:num>
                      <m:den>
                        <m:r>
                          <a:rPr lang="en-US" sz="2200" i="1">
                            <a:latin typeface="Cambria Math" panose="02040503050406030204" pitchFamily="18" charset="0"/>
                          </a:rPr>
                          <m:t>𝑈𝑠𝑢𝑎𝑙</m:t>
                        </m:r>
                        <m:r>
                          <a:rPr lang="en-US" sz="2200" i="1">
                            <a:latin typeface="Cambria Math" panose="02040503050406030204" pitchFamily="18" charset="0"/>
                          </a:rPr>
                          <m:t> </m:t>
                        </m:r>
                        <m:r>
                          <a:rPr lang="en-US" sz="2200" i="1">
                            <a:latin typeface="Cambria Math" panose="02040503050406030204" pitchFamily="18" charset="0"/>
                          </a:rPr>
                          <m:t>𝑆𝑝𝑒𝑛𝑑𝑖𝑛𝑔</m:t>
                        </m:r>
                        <m:r>
                          <a:rPr lang="en-US" sz="2200" i="1">
                            <a:latin typeface="Cambria Math" panose="02040503050406030204" pitchFamily="18" charset="0"/>
                          </a:rPr>
                          <m:t> </m:t>
                        </m:r>
                        <m:r>
                          <a:rPr lang="en-US" sz="2200" i="1">
                            <a:latin typeface="Cambria Math" panose="02040503050406030204" pitchFamily="18" charset="0"/>
                          </a:rPr>
                          <m:t>𝐴𝑚𝑜𝑢𝑛𝑡</m:t>
                        </m:r>
                      </m:den>
                    </m:f>
                    <m:r>
                      <a:rPr lang="en-US" sz="2200" i="1">
                        <a:latin typeface="Cambria Math" panose="02040503050406030204" pitchFamily="18" charset="0"/>
                      </a:rPr>
                      <m:t>= </m:t>
                    </m:r>
                    <m:f>
                      <m:fPr>
                        <m:ctrlPr>
                          <a:rPr lang="en-CA" sz="2200" i="1">
                            <a:latin typeface="Cambria Math" panose="02040503050406030204" pitchFamily="18" charset="0"/>
                          </a:rPr>
                        </m:ctrlPr>
                      </m:fPr>
                      <m:num>
                        <m:r>
                          <a:rPr lang="en-US" altLang="zh-CN" sz="2200" b="0" i="1" smtClean="0">
                            <a:latin typeface="Cambria Math" panose="02040503050406030204" pitchFamily="18" charset="0"/>
                          </a:rPr>
                          <m:t>3</m:t>
                        </m:r>
                      </m:num>
                      <m:den>
                        <m:r>
                          <a:rPr lang="en-US" sz="2200" i="1">
                            <a:latin typeface="Cambria Math" panose="02040503050406030204" pitchFamily="18" charset="0"/>
                          </a:rPr>
                          <m:t>2</m:t>
                        </m:r>
                        <m:r>
                          <a:rPr lang="en-US" altLang="zh-CN" sz="2200" b="0" i="1" smtClean="0">
                            <a:latin typeface="Cambria Math" panose="02040503050406030204" pitchFamily="18" charset="0"/>
                          </a:rPr>
                          <m:t>4</m:t>
                        </m:r>
                      </m:den>
                    </m:f>
                    <m:r>
                      <a:rPr lang="en-US" sz="2200" i="1">
                        <a:latin typeface="Cambria Math" panose="02040503050406030204" pitchFamily="18" charset="0"/>
                      </a:rPr>
                      <m:t>=</m:t>
                    </m:r>
                    <m:r>
                      <a:rPr lang="en-US" altLang="zh-CN" sz="2200" b="0" i="1" smtClean="0">
                        <a:latin typeface="Cambria Math" panose="02040503050406030204" pitchFamily="18" charset="0"/>
                      </a:rPr>
                      <m:t>12.5</m:t>
                    </m:r>
                    <m:r>
                      <a:rPr lang="en-US" sz="2200" i="1">
                        <a:latin typeface="Cambria Math" panose="02040503050406030204" pitchFamily="18" charset="0"/>
                      </a:rPr>
                      <m:t>%</m:t>
                    </m:r>
                  </m:oMath>
                </a14:m>
                <a:r>
                  <a:rPr lang="en-CA" sz="2200" dirty="0">
                    <a:effectLst/>
                  </a:rPr>
                  <a:t> </a:t>
                </a:r>
                <a:endParaRPr lang="en-US" altLang="zh-CN" sz="2200" b="1" dirty="0"/>
              </a:p>
              <a:p>
                <a:endParaRPr lang="en-US" sz="2200" dirty="0"/>
              </a:p>
            </p:txBody>
          </p:sp>
        </mc:Choice>
        <mc:Fallback xmlns="">
          <p:sp>
            <p:nvSpPr>
              <p:cNvPr id="6" name="Content Placeholder 2">
                <a:extLst>
                  <a:ext uri="{FF2B5EF4-FFF2-40B4-BE49-F238E27FC236}">
                    <a16:creationId xmlns:a16="http://schemas.microsoft.com/office/drawing/2014/main" id="{85615C4F-6EBD-E830-A461-F11ACF37158D}"/>
                  </a:ext>
                </a:extLst>
              </p:cNvPr>
              <p:cNvSpPr txBox="1">
                <a:spLocks noRot="1" noChangeAspect="1" noMove="1" noResize="1" noEditPoints="1" noAdjustHandles="1" noChangeArrowheads="1" noChangeShapeType="1" noTextEdit="1"/>
              </p:cNvSpPr>
              <p:nvPr/>
            </p:nvSpPr>
            <p:spPr>
              <a:xfrm>
                <a:off x="5827593" y="3572623"/>
                <a:ext cx="5642113" cy="3059996"/>
              </a:xfrm>
              <a:prstGeom prst="rect">
                <a:avLst/>
              </a:prstGeom>
              <a:blipFill>
                <a:blip r:embed="rId5"/>
                <a:stretch>
                  <a:fillRect l="-1121" t="-2479"/>
                </a:stretch>
              </a:blipFill>
            </p:spPr>
            <p:txBody>
              <a:bodyPr/>
              <a:lstStyle/>
              <a:p>
                <a:r>
                  <a:rPr lang="en-US">
                    <a:noFill/>
                  </a:rPr>
                  <a:t> </a:t>
                </a:r>
              </a:p>
            </p:txBody>
          </p:sp>
        </mc:Fallback>
      </mc:AlternateContent>
    </p:spTree>
    <p:extLst>
      <p:ext uri="{BB962C8B-B14F-4D97-AF65-F5344CB8AC3E}">
        <p14:creationId xmlns:p14="http://schemas.microsoft.com/office/powerpoint/2010/main" val="814731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3FE9-CD76-0E42-B0EE-5C0A6438887D}"/>
              </a:ext>
            </a:extLst>
          </p:cNvPr>
          <p:cNvSpPr>
            <a:spLocks noGrp="1"/>
          </p:cNvSpPr>
          <p:nvPr>
            <p:ph type="title"/>
          </p:nvPr>
        </p:nvSpPr>
        <p:spPr/>
        <p:txBody>
          <a:bodyPr/>
          <a:lstStyle/>
          <a:p>
            <a:r>
              <a:rPr lang="en-US" altLang="zh-CN" dirty="0"/>
              <a:t>Study</a:t>
            </a:r>
            <a:r>
              <a:rPr lang="zh-CN" altLang="en-US" dirty="0"/>
              <a:t> </a:t>
            </a:r>
            <a:r>
              <a:rPr lang="en-US" altLang="zh-CN" dirty="0"/>
              <a:t>5</a:t>
            </a:r>
            <a:r>
              <a:rPr lang="zh-CN" altLang="en-US" dirty="0"/>
              <a:t> </a:t>
            </a:r>
            <a:r>
              <a:rPr lang="en-CA" altLang="zh-CN" dirty="0"/>
              <a:t>Joint Evaluation in Food Ordering </a:t>
            </a:r>
            <a:endParaRPr lang="en-US" dirty="0"/>
          </a:p>
        </p:txBody>
      </p:sp>
      <p:sp>
        <p:nvSpPr>
          <p:cNvPr id="3" name="Content Placeholder 2">
            <a:extLst>
              <a:ext uri="{FF2B5EF4-FFF2-40B4-BE49-F238E27FC236}">
                <a16:creationId xmlns:a16="http://schemas.microsoft.com/office/drawing/2014/main" id="{EC1F3D79-7B7B-8446-AF63-343CD699C0F9}"/>
              </a:ext>
            </a:extLst>
          </p:cNvPr>
          <p:cNvSpPr>
            <a:spLocks noGrp="1"/>
          </p:cNvSpPr>
          <p:nvPr>
            <p:ph idx="1"/>
          </p:nvPr>
        </p:nvSpPr>
        <p:spPr>
          <a:xfrm>
            <a:off x="838200" y="1625990"/>
            <a:ext cx="10515600" cy="4351338"/>
          </a:xfrm>
        </p:spPr>
        <p:txBody>
          <a:bodyPr/>
          <a:lstStyle/>
          <a:p>
            <a:r>
              <a:rPr lang="en-US" altLang="zh-CN" dirty="0"/>
              <a:t>I</a:t>
            </a:r>
            <a:r>
              <a:rPr lang="en-CA" dirty="0" err="1"/>
              <a:t>magine</a:t>
            </a:r>
            <a:r>
              <a:rPr lang="en-CA" dirty="0"/>
              <a:t> that </a:t>
            </a:r>
            <a:r>
              <a:rPr lang="en-US" altLang="zh-CN" dirty="0"/>
              <a:t>you</a:t>
            </a:r>
            <a:r>
              <a:rPr lang="en-CA" dirty="0"/>
              <a:t> are thinking of downloading a food ordering app, and notice the promotions from two apps, KABU or APT</a:t>
            </a:r>
            <a:r>
              <a:rPr lang="en-US" altLang="zh-CN" dirty="0"/>
              <a:t>.</a:t>
            </a:r>
            <a:r>
              <a:rPr lang="en-CA" dirty="0"/>
              <a:t> </a:t>
            </a:r>
          </a:p>
        </p:txBody>
      </p:sp>
      <p:sp>
        <p:nvSpPr>
          <p:cNvPr id="4" name="Slide Number Placeholder 3">
            <a:extLst>
              <a:ext uri="{FF2B5EF4-FFF2-40B4-BE49-F238E27FC236}">
                <a16:creationId xmlns:a16="http://schemas.microsoft.com/office/drawing/2014/main" id="{C2DF699E-9C7D-A74F-869F-0CB8E782B531}"/>
              </a:ext>
            </a:extLst>
          </p:cNvPr>
          <p:cNvSpPr>
            <a:spLocks noGrp="1"/>
          </p:cNvSpPr>
          <p:nvPr>
            <p:ph type="sldNum" sz="quarter" idx="12"/>
          </p:nvPr>
        </p:nvSpPr>
        <p:spPr/>
        <p:txBody>
          <a:bodyPr/>
          <a:lstStyle/>
          <a:p>
            <a:fld id="{DEBFFBA1-8694-864C-8E28-713F39F581E8}" type="slidenum">
              <a:rPr lang="en-US" smtClean="0"/>
              <a:t>64</a:t>
            </a:fld>
            <a:endParaRPr lang="en-US"/>
          </a:p>
        </p:txBody>
      </p:sp>
      <p:sp>
        <p:nvSpPr>
          <p:cNvPr id="9" name="TextBox 8">
            <a:extLst>
              <a:ext uri="{FF2B5EF4-FFF2-40B4-BE49-F238E27FC236}">
                <a16:creationId xmlns:a16="http://schemas.microsoft.com/office/drawing/2014/main" id="{F156A6DF-293C-4929-7AC5-7F2939C70D50}"/>
              </a:ext>
            </a:extLst>
          </p:cNvPr>
          <p:cNvSpPr txBox="1"/>
          <p:nvPr/>
        </p:nvSpPr>
        <p:spPr>
          <a:xfrm>
            <a:off x="838200" y="6329148"/>
            <a:ext cx="6093500" cy="369332"/>
          </a:xfrm>
          <a:prstGeom prst="rect">
            <a:avLst/>
          </a:prstGeom>
          <a:noFill/>
        </p:spPr>
        <p:txBody>
          <a:bodyPr wrap="square">
            <a:spAutoFit/>
          </a:bodyPr>
          <a:lstStyle/>
          <a:p>
            <a:r>
              <a:rPr lang="en-US" altLang="zh-CN" dirty="0"/>
              <a:t>(N</a:t>
            </a:r>
            <a:r>
              <a:rPr lang="zh-CN" altLang="en-US" dirty="0"/>
              <a:t> </a:t>
            </a:r>
            <a:r>
              <a:rPr lang="en-US" altLang="zh-CN" dirty="0"/>
              <a:t>=</a:t>
            </a:r>
            <a:r>
              <a:rPr lang="zh-CN" altLang="en-US" dirty="0"/>
              <a:t> </a:t>
            </a:r>
            <a:r>
              <a:rPr lang="en-US" altLang="zh-CN" dirty="0"/>
              <a:t>200,</a:t>
            </a:r>
            <a:r>
              <a:rPr lang="zh-CN" altLang="en-US" dirty="0"/>
              <a:t> </a:t>
            </a:r>
            <a:r>
              <a:rPr lang="en-CA" dirty="0"/>
              <a:t>US Prolific</a:t>
            </a:r>
            <a:r>
              <a:rPr lang="en-US" altLang="zh-CN" dirty="0"/>
              <a:t>)</a:t>
            </a:r>
            <a:r>
              <a:rPr lang="en-CA" dirty="0"/>
              <a:t> </a:t>
            </a:r>
          </a:p>
        </p:txBody>
      </p:sp>
      <p:sp>
        <p:nvSpPr>
          <p:cNvPr id="11" name="TextBox 10">
            <a:extLst>
              <a:ext uri="{FF2B5EF4-FFF2-40B4-BE49-F238E27FC236}">
                <a16:creationId xmlns:a16="http://schemas.microsoft.com/office/drawing/2014/main" id="{9BA9418B-B69B-7F7E-70EB-C0C7A692ADE6}"/>
              </a:ext>
            </a:extLst>
          </p:cNvPr>
          <p:cNvSpPr txBox="1"/>
          <p:nvPr/>
        </p:nvSpPr>
        <p:spPr>
          <a:xfrm>
            <a:off x="2901347" y="5822182"/>
            <a:ext cx="1967205" cy="461665"/>
          </a:xfrm>
          <a:prstGeom prst="rect">
            <a:avLst/>
          </a:prstGeom>
          <a:noFill/>
        </p:spPr>
        <p:txBody>
          <a:bodyPr wrap="none" rtlCol="0">
            <a:spAutoFit/>
          </a:bodyPr>
          <a:lstStyle/>
          <a:p>
            <a:r>
              <a:rPr lang="en-US" altLang="zh-CN" sz="2400" dirty="0"/>
              <a:t>Capped</a:t>
            </a:r>
            <a:r>
              <a:rPr lang="zh-CN" altLang="en-US" sz="2400" dirty="0"/>
              <a:t> </a:t>
            </a:r>
            <a:r>
              <a:rPr lang="en-US" altLang="zh-CN" sz="2400" dirty="0"/>
              <a:t>38.5%</a:t>
            </a:r>
            <a:endParaRPr lang="en-US" sz="2400" dirty="0"/>
          </a:p>
        </p:txBody>
      </p:sp>
      <p:sp>
        <p:nvSpPr>
          <p:cNvPr id="12" name="TextBox 11">
            <a:extLst>
              <a:ext uri="{FF2B5EF4-FFF2-40B4-BE49-F238E27FC236}">
                <a16:creationId xmlns:a16="http://schemas.microsoft.com/office/drawing/2014/main" id="{4BAD30D4-E1DF-157C-7A42-B212EF505C2E}"/>
              </a:ext>
            </a:extLst>
          </p:cNvPr>
          <p:cNvSpPr txBox="1"/>
          <p:nvPr/>
        </p:nvSpPr>
        <p:spPr>
          <a:xfrm>
            <a:off x="5800235" y="5822182"/>
            <a:ext cx="2262927" cy="461665"/>
          </a:xfrm>
          <a:prstGeom prst="rect">
            <a:avLst/>
          </a:prstGeom>
          <a:noFill/>
        </p:spPr>
        <p:txBody>
          <a:bodyPr wrap="none" rtlCol="0">
            <a:spAutoFit/>
          </a:bodyPr>
          <a:lstStyle/>
          <a:p>
            <a:r>
              <a:rPr lang="en-US" altLang="zh-CN" sz="2400" dirty="0"/>
              <a:t>Threshold</a:t>
            </a:r>
            <a:r>
              <a:rPr lang="zh-CN" altLang="en-US" sz="2400" dirty="0"/>
              <a:t> </a:t>
            </a:r>
            <a:r>
              <a:rPr lang="en-US" altLang="zh-CN" sz="2400" dirty="0"/>
              <a:t>61.5%</a:t>
            </a:r>
            <a:endParaRPr lang="en-US" sz="2400" dirty="0"/>
          </a:p>
        </p:txBody>
      </p:sp>
      <p:sp>
        <p:nvSpPr>
          <p:cNvPr id="14" name="TextBox 13">
            <a:extLst>
              <a:ext uri="{FF2B5EF4-FFF2-40B4-BE49-F238E27FC236}">
                <a16:creationId xmlns:a16="http://schemas.microsoft.com/office/drawing/2014/main" id="{44334888-6D04-7AEA-AE7F-5B27F9BE7976}"/>
              </a:ext>
            </a:extLst>
          </p:cNvPr>
          <p:cNvSpPr txBox="1"/>
          <p:nvPr/>
        </p:nvSpPr>
        <p:spPr>
          <a:xfrm>
            <a:off x="8353105" y="5850235"/>
            <a:ext cx="6917960" cy="461665"/>
          </a:xfrm>
          <a:prstGeom prst="rect">
            <a:avLst/>
          </a:prstGeom>
          <a:noFill/>
        </p:spPr>
        <p:txBody>
          <a:bodyPr wrap="square">
            <a:spAutoFit/>
          </a:bodyPr>
          <a:lstStyle/>
          <a:p>
            <a:r>
              <a:rPr lang="el-GR" sz="2400" dirty="0"/>
              <a:t>χ</a:t>
            </a:r>
            <a:r>
              <a:rPr lang="el-GR" sz="2400" baseline="30000" dirty="0"/>
              <a:t>2</a:t>
            </a:r>
            <a:r>
              <a:rPr lang="en-CA" sz="2400" dirty="0"/>
              <a:t>(1) = 10.58, p = .001 </a:t>
            </a:r>
            <a:endParaRPr lang="en-US" sz="2400" dirty="0"/>
          </a:p>
        </p:txBody>
      </p:sp>
      <p:pic>
        <p:nvPicPr>
          <p:cNvPr id="5" name="Picture 4">
            <a:extLst>
              <a:ext uri="{FF2B5EF4-FFF2-40B4-BE49-F238E27FC236}">
                <a16:creationId xmlns:a16="http://schemas.microsoft.com/office/drawing/2014/main" id="{E0BAC179-4C77-6A6C-B1FE-638283181436}"/>
              </a:ext>
            </a:extLst>
          </p:cNvPr>
          <p:cNvPicPr>
            <a:picLocks noChangeAspect="1"/>
          </p:cNvPicPr>
          <p:nvPr/>
        </p:nvPicPr>
        <p:blipFill>
          <a:blip r:embed="rId3"/>
          <a:stretch>
            <a:fillRect/>
          </a:stretch>
        </p:blipFill>
        <p:spPr>
          <a:xfrm>
            <a:off x="2234285" y="2677610"/>
            <a:ext cx="6335713" cy="2996715"/>
          </a:xfrm>
          <a:prstGeom prst="rect">
            <a:avLst/>
          </a:prstGeom>
        </p:spPr>
      </p:pic>
    </p:spTree>
    <p:extLst>
      <p:ext uri="{BB962C8B-B14F-4D97-AF65-F5344CB8AC3E}">
        <p14:creationId xmlns:p14="http://schemas.microsoft.com/office/powerpoint/2010/main" val="1482520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7BE1-9B4A-275C-CE51-70AB6991450E}"/>
              </a:ext>
            </a:extLst>
          </p:cNvPr>
          <p:cNvSpPr>
            <a:spLocks noGrp="1"/>
          </p:cNvSpPr>
          <p:nvPr>
            <p:ph type="title"/>
          </p:nvPr>
        </p:nvSpPr>
        <p:spPr/>
        <p:txBody>
          <a:bodyPr>
            <a:normAutofit/>
          </a:bodyPr>
          <a:lstStyle/>
          <a:p>
            <a:r>
              <a:rPr lang="en-US" altLang="zh-CN" dirty="0"/>
              <a:t>Study</a:t>
            </a:r>
            <a:r>
              <a:rPr lang="zh-CN" altLang="en-US" dirty="0"/>
              <a:t> </a:t>
            </a:r>
            <a:r>
              <a:rPr lang="en-US" altLang="zh-CN" dirty="0"/>
              <a:t>6</a:t>
            </a:r>
            <a:r>
              <a:rPr lang="zh-CN" altLang="en-US" dirty="0"/>
              <a:t> </a:t>
            </a:r>
            <a:r>
              <a:rPr lang="en-CA" altLang="zh-CN" dirty="0"/>
              <a:t>Trigger</a:t>
            </a:r>
            <a:r>
              <a:rPr lang="zh-CN" altLang="en-US" dirty="0"/>
              <a:t> </a:t>
            </a:r>
            <a:r>
              <a:rPr lang="en-US" altLang="zh-CN" dirty="0"/>
              <a:t>Value</a:t>
            </a:r>
            <a:r>
              <a:rPr lang="zh-CN" altLang="en-US" dirty="0"/>
              <a:t> </a:t>
            </a:r>
            <a:r>
              <a:rPr lang="en-US" altLang="zh-CN" dirty="0"/>
              <a:t>as</a:t>
            </a:r>
            <a:r>
              <a:rPr lang="zh-CN" altLang="en-US" dirty="0"/>
              <a:t> </a:t>
            </a:r>
            <a:r>
              <a:rPr lang="en-US" altLang="zh-CN" dirty="0"/>
              <a:t>a</a:t>
            </a:r>
            <a:r>
              <a:rPr lang="zh-CN" altLang="en-US" dirty="0"/>
              <a:t> </a:t>
            </a:r>
            <a:r>
              <a:rPr lang="en-US" altLang="zh-CN" dirty="0"/>
              <a:t>Moderator</a:t>
            </a:r>
            <a:endParaRPr lang="en-US" dirty="0"/>
          </a:p>
        </p:txBody>
      </p:sp>
      <p:sp>
        <p:nvSpPr>
          <p:cNvPr id="3" name="Content Placeholder 2">
            <a:extLst>
              <a:ext uri="{FF2B5EF4-FFF2-40B4-BE49-F238E27FC236}">
                <a16:creationId xmlns:a16="http://schemas.microsoft.com/office/drawing/2014/main" id="{888BB28A-4C09-177F-F2A8-7A843DC22478}"/>
              </a:ext>
            </a:extLst>
          </p:cNvPr>
          <p:cNvSpPr>
            <a:spLocks noGrp="1"/>
          </p:cNvSpPr>
          <p:nvPr>
            <p:ph idx="1"/>
          </p:nvPr>
        </p:nvSpPr>
        <p:spPr>
          <a:xfrm>
            <a:off x="838200" y="1825625"/>
            <a:ext cx="4394200" cy="4351338"/>
          </a:xfrm>
        </p:spPr>
        <p:txBody>
          <a:bodyPr>
            <a:normAutofit fontScale="92500" lnSpcReduction="10000"/>
          </a:bodyPr>
          <a:lstStyle/>
          <a:p>
            <a:r>
              <a:rPr lang="en-US" altLang="zh-CN" dirty="0"/>
              <a:t>Low</a:t>
            </a:r>
            <a:r>
              <a:rPr lang="zh-CN" altLang="en-US" dirty="0"/>
              <a:t> </a:t>
            </a:r>
            <a:r>
              <a:rPr lang="en-US" altLang="zh-CN" dirty="0"/>
              <a:t>Trigger</a:t>
            </a:r>
            <a:r>
              <a:rPr lang="zh-CN" altLang="en-US" dirty="0"/>
              <a:t> </a:t>
            </a:r>
            <a:r>
              <a:rPr lang="en-US" altLang="zh-CN" dirty="0"/>
              <a:t>Level</a:t>
            </a:r>
            <a:r>
              <a:rPr lang="zh-CN" altLang="en-US" dirty="0"/>
              <a:t> </a:t>
            </a:r>
            <a:r>
              <a:rPr lang="en-US" altLang="zh-CN" dirty="0"/>
              <a:t>($10)</a:t>
            </a:r>
          </a:p>
          <a:p>
            <a:pPr lvl="1"/>
            <a:r>
              <a:rPr lang="en-US" altLang="zh-CN" dirty="0"/>
              <a:t>Threshold:</a:t>
            </a:r>
            <a:r>
              <a:rPr lang="zh-CN" altLang="en-US" dirty="0"/>
              <a:t> </a:t>
            </a:r>
            <a:r>
              <a:rPr lang="en-US" dirty="0"/>
              <a:t>Enjoy $5 off (On an order of $10 or more)</a:t>
            </a:r>
          </a:p>
          <a:p>
            <a:pPr lvl="1"/>
            <a:r>
              <a:rPr lang="en-US" altLang="zh-CN" dirty="0"/>
              <a:t>C</a:t>
            </a:r>
            <a:r>
              <a:rPr lang="en-US" dirty="0"/>
              <a:t>apped</a:t>
            </a:r>
            <a:r>
              <a:rPr lang="en-US" altLang="zh-CN" dirty="0"/>
              <a:t>:</a:t>
            </a:r>
            <a:r>
              <a:rPr lang="en-US" dirty="0"/>
              <a:t> Enjoy 50% off ($5 max discount on an order</a:t>
            </a:r>
            <a:r>
              <a:rPr lang="en-US" altLang="zh-CN" dirty="0"/>
              <a:t>)</a:t>
            </a:r>
            <a:endParaRPr lang="en-US" dirty="0"/>
          </a:p>
          <a:p>
            <a:r>
              <a:rPr lang="en-US" altLang="zh-CN" dirty="0"/>
              <a:t>High</a:t>
            </a:r>
            <a:r>
              <a:rPr lang="zh-CN" altLang="en-US" dirty="0"/>
              <a:t> </a:t>
            </a:r>
            <a:r>
              <a:rPr lang="en-US" altLang="zh-CN" dirty="0"/>
              <a:t>Tigger</a:t>
            </a:r>
            <a:r>
              <a:rPr lang="zh-CN" altLang="en-US" dirty="0"/>
              <a:t> </a:t>
            </a:r>
            <a:r>
              <a:rPr lang="en-US" altLang="zh-CN" dirty="0"/>
              <a:t>Level</a:t>
            </a:r>
            <a:r>
              <a:rPr lang="zh-CN" altLang="en-US" dirty="0"/>
              <a:t> </a:t>
            </a:r>
            <a:r>
              <a:rPr lang="en-US" altLang="zh-CN" dirty="0"/>
              <a:t>($50)</a:t>
            </a:r>
          </a:p>
          <a:p>
            <a:pPr lvl="1"/>
            <a:r>
              <a:rPr lang="en-US" dirty="0"/>
              <a:t>Threshold</a:t>
            </a:r>
            <a:r>
              <a:rPr lang="en-US" altLang="zh-CN" dirty="0"/>
              <a:t>:</a:t>
            </a:r>
            <a:r>
              <a:rPr lang="zh-CN" altLang="en-US" dirty="0"/>
              <a:t> </a:t>
            </a:r>
            <a:r>
              <a:rPr lang="en-US" dirty="0"/>
              <a:t>Enjoy $5 off (On an order of $50 or more)</a:t>
            </a:r>
          </a:p>
          <a:p>
            <a:pPr lvl="1"/>
            <a:r>
              <a:rPr lang="en-US" altLang="zh-CN" dirty="0"/>
              <a:t>Capped:</a:t>
            </a:r>
            <a:r>
              <a:rPr lang="zh-CN" altLang="en-US" dirty="0"/>
              <a:t> </a:t>
            </a:r>
            <a:r>
              <a:rPr lang="en-US" dirty="0"/>
              <a:t>Enjoy 10% off ($5 max discount on an order)</a:t>
            </a:r>
          </a:p>
          <a:p>
            <a:r>
              <a:rPr lang="en-US" altLang="zh-CN" dirty="0"/>
              <a:t>Purchase</a:t>
            </a:r>
            <a:r>
              <a:rPr lang="zh-CN" altLang="en-US" dirty="0"/>
              <a:t> </a:t>
            </a:r>
            <a:r>
              <a:rPr lang="en-US" altLang="zh-CN" dirty="0"/>
              <a:t>intention</a:t>
            </a:r>
            <a:r>
              <a:rPr lang="zh-CN" altLang="en-US" dirty="0"/>
              <a:t> </a:t>
            </a:r>
            <a:r>
              <a:rPr lang="en-US" altLang="zh-CN" dirty="0"/>
              <a:t>and</a:t>
            </a:r>
            <a:r>
              <a:rPr lang="zh-CN" altLang="en-US" dirty="0"/>
              <a:t> </a:t>
            </a:r>
            <a:r>
              <a:rPr lang="en-US" altLang="zh-CN" dirty="0"/>
              <a:t>fairness</a:t>
            </a:r>
            <a:r>
              <a:rPr lang="zh-CN" altLang="en-US" dirty="0"/>
              <a:t> </a:t>
            </a:r>
            <a:r>
              <a:rPr lang="en-US" altLang="zh-CN" dirty="0"/>
              <a:t>perception</a:t>
            </a:r>
            <a:endParaRPr lang="en-US" dirty="0"/>
          </a:p>
          <a:p>
            <a:pPr lvl="1"/>
            <a:endParaRPr lang="en-US" dirty="0"/>
          </a:p>
        </p:txBody>
      </p:sp>
      <p:sp>
        <p:nvSpPr>
          <p:cNvPr id="4" name="Slide Number Placeholder 3">
            <a:extLst>
              <a:ext uri="{FF2B5EF4-FFF2-40B4-BE49-F238E27FC236}">
                <a16:creationId xmlns:a16="http://schemas.microsoft.com/office/drawing/2014/main" id="{C3ED10FF-C637-BDEF-62ED-5FEBE6DC5413}"/>
              </a:ext>
            </a:extLst>
          </p:cNvPr>
          <p:cNvSpPr>
            <a:spLocks noGrp="1"/>
          </p:cNvSpPr>
          <p:nvPr>
            <p:ph type="sldNum" sz="quarter" idx="12"/>
          </p:nvPr>
        </p:nvSpPr>
        <p:spPr/>
        <p:txBody>
          <a:bodyPr/>
          <a:lstStyle/>
          <a:p>
            <a:fld id="{82A5928A-368E-F64F-8D9A-9160A9B00FC2}" type="slidenum">
              <a:rPr lang="en-US" smtClean="0"/>
              <a:t>65</a:t>
            </a:fld>
            <a:endParaRPr lang="en-US"/>
          </a:p>
        </p:txBody>
      </p:sp>
      <p:pic>
        <p:nvPicPr>
          <p:cNvPr id="7" name="Picture 6" descr="Chart, bar chart&#10;&#10;Description automatically generated">
            <a:extLst>
              <a:ext uri="{FF2B5EF4-FFF2-40B4-BE49-F238E27FC236}">
                <a16:creationId xmlns:a16="http://schemas.microsoft.com/office/drawing/2014/main" id="{2612CF48-3DB8-5185-16B7-1BD547766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1848" y="1482856"/>
            <a:ext cx="4394199" cy="4559169"/>
          </a:xfrm>
          <a:prstGeom prst="rect">
            <a:avLst/>
          </a:prstGeom>
        </p:spPr>
      </p:pic>
      <p:sp>
        <p:nvSpPr>
          <p:cNvPr id="9" name="TextBox 8">
            <a:extLst>
              <a:ext uri="{FF2B5EF4-FFF2-40B4-BE49-F238E27FC236}">
                <a16:creationId xmlns:a16="http://schemas.microsoft.com/office/drawing/2014/main" id="{9EB6B6F8-9564-D7E6-B2F1-BFD7A63551D2}"/>
              </a:ext>
            </a:extLst>
          </p:cNvPr>
          <p:cNvSpPr txBox="1"/>
          <p:nvPr/>
        </p:nvSpPr>
        <p:spPr>
          <a:xfrm>
            <a:off x="6959602" y="6176963"/>
            <a:ext cx="6100996" cy="307777"/>
          </a:xfrm>
          <a:prstGeom prst="rect">
            <a:avLst/>
          </a:prstGeom>
          <a:noFill/>
        </p:spPr>
        <p:txBody>
          <a:bodyPr wrap="square">
            <a:spAutoFit/>
          </a:bodyPr>
          <a:lstStyle/>
          <a:p>
            <a:r>
              <a:rPr lang="en-US" sz="1400" i="1" dirty="0">
                <a:effectLst/>
                <a:latin typeface="Times New Roman" panose="02020603050405020304" pitchFamily="18" charset="0"/>
                <a:ea typeface="Times New Roman" panose="02020603050405020304" pitchFamily="18" charset="0"/>
              </a:rPr>
              <a:t>Note: Error bars represent ±1 standard error</a:t>
            </a:r>
            <a:r>
              <a:rPr lang="en-CA" sz="1400" dirty="0">
                <a:effectLst/>
              </a:rPr>
              <a:t> </a:t>
            </a:r>
            <a:endParaRPr lang="en-US" sz="1400" dirty="0"/>
          </a:p>
        </p:txBody>
      </p:sp>
      <p:sp>
        <p:nvSpPr>
          <p:cNvPr id="10" name="TextBox 9">
            <a:extLst>
              <a:ext uri="{FF2B5EF4-FFF2-40B4-BE49-F238E27FC236}">
                <a16:creationId xmlns:a16="http://schemas.microsoft.com/office/drawing/2014/main" id="{86A081F6-0E5C-B357-0842-0592FDD9E501}"/>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398, US Prolific)</a:t>
            </a:r>
          </a:p>
        </p:txBody>
      </p:sp>
    </p:spTree>
    <p:extLst>
      <p:ext uri="{BB962C8B-B14F-4D97-AF65-F5344CB8AC3E}">
        <p14:creationId xmlns:p14="http://schemas.microsoft.com/office/powerpoint/2010/main" val="15221915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7: Overall Sales</a:t>
            </a:r>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66</a:t>
            </a:fld>
            <a:endParaRPr lang="en-US"/>
          </a:p>
        </p:txBody>
      </p:sp>
      <p:sp>
        <p:nvSpPr>
          <p:cNvPr id="7" name="Content Placeholder 2">
            <a:extLst>
              <a:ext uri="{FF2B5EF4-FFF2-40B4-BE49-F238E27FC236}">
                <a16:creationId xmlns:a16="http://schemas.microsoft.com/office/drawing/2014/main" id="{ECBC5C07-3BE6-8DED-8DC4-72E276A06115}"/>
              </a:ext>
            </a:extLst>
          </p:cNvPr>
          <p:cNvSpPr txBox="1">
            <a:spLocks/>
          </p:cNvSpPr>
          <p:nvPr/>
        </p:nvSpPr>
        <p:spPr>
          <a:xfrm>
            <a:off x="736710" y="1690688"/>
            <a:ext cx="102360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Food ordering</a:t>
            </a:r>
          </a:p>
          <a:p>
            <a:r>
              <a:rPr lang="en-US" altLang="zh-CN" dirty="0"/>
              <a:t>Capped:</a:t>
            </a:r>
            <a:r>
              <a:rPr lang="zh-CN" altLang="en-US" dirty="0"/>
              <a:t> </a:t>
            </a:r>
            <a:r>
              <a:rPr lang="en-CA" dirty="0"/>
              <a:t>"Enjoy 40% off ($6 max discount on an order).”</a:t>
            </a:r>
          </a:p>
          <a:p>
            <a:r>
              <a:rPr lang="en-US" altLang="zh-CN" dirty="0"/>
              <a:t>Threshold:</a:t>
            </a:r>
            <a:r>
              <a:rPr lang="zh-CN" altLang="en-US" dirty="0"/>
              <a:t> </a:t>
            </a:r>
            <a:r>
              <a:rPr lang="en-CA" dirty="0"/>
              <a:t>"Enjoy $6 off (On an order of $15 or more).”</a:t>
            </a:r>
          </a:p>
          <a:p>
            <a:r>
              <a:rPr lang="en-US" altLang="zh-CN" dirty="0"/>
              <a:t>Deal evaluation (same as Study 2)</a:t>
            </a:r>
          </a:p>
          <a:p>
            <a:r>
              <a:rPr lang="en-US" altLang="zh-CN" dirty="0"/>
              <a:t>Coupon conversion and purchase amount(binary) </a:t>
            </a:r>
          </a:p>
          <a:p>
            <a:pPr lvl="1"/>
            <a:r>
              <a:rPr lang="en-US" altLang="zh-CN" dirty="0"/>
              <a:t>Whether they would use the offer and make an order </a:t>
            </a:r>
          </a:p>
          <a:p>
            <a:pPr lvl="1"/>
            <a:r>
              <a:rPr lang="en-US" altLang="zh-CN" dirty="0"/>
              <a:t>If yes, how much money they were likely to spend before the discount was subtracted. </a:t>
            </a:r>
          </a:p>
          <a:p>
            <a:pPr lvl="1"/>
            <a:endParaRPr lang="en-US" altLang="zh-CN" dirty="0"/>
          </a:p>
          <a:p>
            <a:endParaRPr lang="en-US" dirty="0"/>
          </a:p>
        </p:txBody>
      </p:sp>
      <p:sp>
        <p:nvSpPr>
          <p:cNvPr id="3" name="TextBox 2">
            <a:extLst>
              <a:ext uri="{FF2B5EF4-FFF2-40B4-BE49-F238E27FC236}">
                <a16:creationId xmlns:a16="http://schemas.microsoft.com/office/drawing/2014/main" id="{7855D82D-7B07-9BAE-4D0B-E1047C554BF9}"/>
              </a:ext>
            </a:extLst>
          </p:cNvPr>
          <p:cNvSpPr txBox="1"/>
          <p:nvPr/>
        </p:nvSpPr>
        <p:spPr>
          <a:xfrm>
            <a:off x="625959" y="6263287"/>
            <a:ext cx="6093500" cy="369332"/>
          </a:xfrm>
          <a:prstGeom prst="rect">
            <a:avLst/>
          </a:prstGeom>
          <a:noFill/>
        </p:spPr>
        <p:txBody>
          <a:bodyPr wrap="square">
            <a:spAutoFit/>
          </a:bodyPr>
          <a:lstStyle/>
          <a:p>
            <a:r>
              <a:rPr lang="en-US" altLang="zh-CN" dirty="0"/>
              <a:t>(N</a:t>
            </a:r>
            <a:r>
              <a:rPr lang="zh-CN" altLang="en-US" dirty="0"/>
              <a:t> </a:t>
            </a:r>
            <a:r>
              <a:rPr lang="en-US" altLang="zh-CN" dirty="0"/>
              <a:t>= 278, UBC students)</a:t>
            </a:r>
          </a:p>
        </p:txBody>
      </p:sp>
    </p:spTree>
    <p:extLst>
      <p:ext uri="{BB962C8B-B14F-4D97-AF65-F5344CB8AC3E}">
        <p14:creationId xmlns:p14="http://schemas.microsoft.com/office/powerpoint/2010/main" val="31598277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5EF1-B910-0D04-E62C-34CC230E3E56}"/>
              </a:ext>
            </a:extLst>
          </p:cNvPr>
          <p:cNvSpPr>
            <a:spLocks noGrp="1"/>
          </p:cNvSpPr>
          <p:nvPr>
            <p:ph type="title"/>
          </p:nvPr>
        </p:nvSpPr>
        <p:spPr/>
        <p:txBody>
          <a:bodyPr>
            <a:normAutofit/>
          </a:bodyPr>
          <a:lstStyle/>
          <a:p>
            <a:r>
              <a:rPr lang="en-US" dirty="0"/>
              <a:t>S</a:t>
            </a:r>
            <a:r>
              <a:rPr lang="en-US" altLang="zh-CN" dirty="0"/>
              <a:t>tudy</a:t>
            </a:r>
            <a:r>
              <a:rPr lang="en-US" dirty="0"/>
              <a:t> 7: Overall Sales</a:t>
            </a:r>
          </a:p>
        </p:txBody>
      </p:sp>
      <p:sp>
        <p:nvSpPr>
          <p:cNvPr id="4" name="Slide Number Placeholder 3">
            <a:extLst>
              <a:ext uri="{FF2B5EF4-FFF2-40B4-BE49-F238E27FC236}">
                <a16:creationId xmlns:a16="http://schemas.microsoft.com/office/drawing/2014/main" id="{FEA56709-739A-9556-E0A3-906E57620FC0}"/>
              </a:ext>
            </a:extLst>
          </p:cNvPr>
          <p:cNvSpPr>
            <a:spLocks noGrp="1"/>
          </p:cNvSpPr>
          <p:nvPr>
            <p:ph type="sldNum" sz="quarter" idx="12"/>
          </p:nvPr>
        </p:nvSpPr>
        <p:spPr/>
        <p:txBody>
          <a:bodyPr/>
          <a:lstStyle/>
          <a:p>
            <a:fld id="{82A5928A-368E-F64F-8D9A-9160A9B00FC2}" type="slidenum">
              <a:rPr lang="en-US" smtClean="0"/>
              <a:t>67</a:t>
            </a:fld>
            <a:endParaRPr lang="en-US"/>
          </a:p>
        </p:txBody>
      </p:sp>
      <p:sp>
        <p:nvSpPr>
          <p:cNvPr id="7" name="Content Placeholder 2">
            <a:extLst>
              <a:ext uri="{FF2B5EF4-FFF2-40B4-BE49-F238E27FC236}">
                <a16:creationId xmlns:a16="http://schemas.microsoft.com/office/drawing/2014/main" id="{ECBC5C07-3BE6-8DED-8DC4-72E276A06115}"/>
              </a:ext>
            </a:extLst>
          </p:cNvPr>
          <p:cNvSpPr txBox="1">
            <a:spLocks/>
          </p:cNvSpPr>
          <p:nvPr/>
        </p:nvSpPr>
        <p:spPr>
          <a:xfrm>
            <a:off x="736710" y="1690688"/>
            <a:ext cx="102360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a:p>
            <a:pPr lvl="1"/>
            <a:endParaRPr lang="en-US" altLang="zh-CN" dirty="0"/>
          </a:p>
          <a:p>
            <a:endParaRPr lang="en-US" dirty="0"/>
          </a:p>
        </p:txBody>
      </p:sp>
      <p:sp>
        <p:nvSpPr>
          <p:cNvPr id="3" name="TextBox 2">
            <a:extLst>
              <a:ext uri="{FF2B5EF4-FFF2-40B4-BE49-F238E27FC236}">
                <a16:creationId xmlns:a16="http://schemas.microsoft.com/office/drawing/2014/main" id="{7855D82D-7B07-9BAE-4D0B-E1047C554BF9}"/>
              </a:ext>
            </a:extLst>
          </p:cNvPr>
          <p:cNvSpPr txBox="1"/>
          <p:nvPr/>
        </p:nvSpPr>
        <p:spPr>
          <a:xfrm>
            <a:off x="353291" y="6357383"/>
            <a:ext cx="6093500" cy="369332"/>
          </a:xfrm>
          <a:prstGeom prst="rect">
            <a:avLst/>
          </a:prstGeom>
          <a:noFill/>
        </p:spPr>
        <p:txBody>
          <a:bodyPr wrap="square">
            <a:spAutoFit/>
          </a:bodyPr>
          <a:lstStyle/>
          <a:p>
            <a:r>
              <a:rPr lang="en-US" altLang="zh-CN" dirty="0"/>
              <a:t>(N</a:t>
            </a:r>
            <a:r>
              <a:rPr lang="zh-CN" altLang="en-US" dirty="0"/>
              <a:t> </a:t>
            </a:r>
            <a:r>
              <a:rPr lang="en-US" altLang="zh-CN" dirty="0"/>
              <a:t>= 278, UBC students)</a:t>
            </a:r>
          </a:p>
        </p:txBody>
      </p:sp>
      <p:sp>
        <p:nvSpPr>
          <p:cNvPr id="9" name="Content Placeholder 2">
            <a:extLst>
              <a:ext uri="{FF2B5EF4-FFF2-40B4-BE49-F238E27FC236}">
                <a16:creationId xmlns:a16="http://schemas.microsoft.com/office/drawing/2014/main" id="{A314ED86-B12A-A38C-C726-9DFBF8E0E9F6}"/>
              </a:ext>
            </a:extLst>
          </p:cNvPr>
          <p:cNvSpPr txBox="1">
            <a:spLocks/>
          </p:cNvSpPr>
          <p:nvPr/>
        </p:nvSpPr>
        <p:spPr>
          <a:xfrm>
            <a:off x="927209" y="1469426"/>
            <a:ext cx="10932282" cy="525204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Deal evaluation</a:t>
            </a:r>
          </a:p>
          <a:p>
            <a:pPr lvl="1"/>
            <a:r>
              <a:rPr lang="en-CA" dirty="0"/>
              <a:t>Threshold discount (M = 6.94, SD = 1.35) &gt; capped discount (M = 5.03, SD = 1.93), t(276) = 9.66, p &lt; .001, Cohen’s d = 1.15. </a:t>
            </a:r>
          </a:p>
          <a:p>
            <a:r>
              <a:rPr lang="en-CA" dirty="0"/>
              <a:t>Conversion rate</a:t>
            </a:r>
          </a:p>
          <a:p>
            <a:pPr lvl="1"/>
            <a:r>
              <a:rPr lang="en-CA" dirty="0"/>
              <a:t>Threshold discount (85.61%) &gt; capped discount (50.36%), Wald </a:t>
            </a:r>
            <a:r>
              <a:rPr lang="el-GR" dirty="0"/>
              <a:t>χ2(1) = 35.90, </a:t>
            </a:r>
            <a:r>
              <a:rPr lang="en-CA" dirty="0"/>
              <a:t>p &lt; .001. </a:t>
            </a:r>
          </a:p>
          <a:p>
            <a:r>
              <a:rPr lang="en-CA" dirty="0"/>
              <a:t>Purchase amount (among who intend to make an order)</a:t>
            </a:r>
          </a:p>
          <a:p>
            <a:pPr lvl="1"/>
            <a:r>
              <a:rPr lang="en-CA" dirty="0"/>
              <a:t>Threshold discount (M = 18.59, SD = 3.87) &lt; capped discount (M = 23.06, SD = 10.78), t(187) = 4.10, p &lt; .001, Cohen’s d = 0.62.</a:t>
            </a:r>
          </a:p>
          <a:p>
            <a:r>
              <a:rPr lang="en-CA" dirty="0"/>
              <a:t>Purchase amount (all participants)</a:t>
            </a:r>
          </a:p>
          <a:p>
            <a:pPr lvl="1"/>
            <a:r>
              <a:rPr lang="en-CA" dirty="0"/>
              <a:t>Threshold discount (M = 15.91, SD = 7.46) &gt; capped discount (M = 11.61, SD = 13.86), z = 3.42, p &lt; .001, bootstrapped 95% CI of difference [$1.71, $6.80] </a:t>
            </a:r>
          </a:p>
          <a:p>
            <a:r>
              <a:rPr lang="en-CA" dirty="0"/>
              <a:t>Payment amount (all participants; after the discount amount considered)</a:t>
            </a:r>
          </a:p>
          <a:p>
            <a:pPr lvl="1"/>
            <a:r>
              <a:rPr lang="en-CA" dirty="0"/>
              <a:t>Threshold discount (M = 10.78, SD = 5.70) &gt; capped discount (M = 8.61, SD = 11.46), z = 3.42, p &lt; .001, bootstrapped 95% CI of </a:t>
            </a:r>
            <a:r>
              <a:rPr lang="en-CA"/>
              <a:t>difference [$0.03, $4.21] </a:t>
            </a:r>
            <a:endParaRPr lang="en-CA" dirty="0"/>
          </a:p>
          <a:p>
            <a:pPr lvl="1"/>
            <a:endParaRPr lang="en-CA" dirty="0"/>
          </a:p>
          <a:p>
            <a:pPr lvl="1"/>
            <a:endParaRPr lang="en-CA" dirty="0"/>
          </a:p>
          <a:p>
            <a:pPr lvl="1"/>
            <a:endParaRPr lang="en-CA" dirty="0"/>
          </a:p>
          <a:p>
            <a:pPr lvl="1"/>
            <a:endParaRPr lang="en-US" altLang="zh-CN" dirty="0"/>
          </a:p>
          <a:p>
            <a:endParaRPr lang="en-US" dirty="0"/>
          </a:p>
        </p:txBody>
      </p:sp>
    </p:spTree>
    <p:extLst>
      <p:ext uri="{BB962C8B-B14F-4D97-AF65-F5344CB8AC3E}">
        <p14:creationId xmlns:p14="http://schemas.microsoft.com/office/powerpoint/2010/main" val="3424679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73FE-FF00-951A-FE75-A667EDAA92EE}"/>
              </a:ext>
            </a:extLst>
          </p:cNvPr>
          <p:cNvSpPr>
            <a:spLocks noGrp="1"/>
          </p:cNvSpPr>
          <p:nvPr>
            <p:ph type="title"/>
          </p:nvPr>
        </p:nvSpPr>
        <p:spPr/>
        <p:txBody>
          <a:bodyPr/>
          <a:lstStyle/>
          <a:p>
            <a:r>
              <a:rPr lang="en-US" altLang="zh-CN" dirty="0"/>
              <a:t>Takeaways</a:t>
            </a:r>
            <a:endParaRPr lang="en-US" dirty="0"/>
          </a:p>
        </p:txBody>
      </p:sp>
      <p:sp>
        <p:nvSpPr>
          <p:cNvPr id="3" name="Content Placeholder 2">
            <a:extLst>
              <a:ext uri="{FF2B5EF4-FFF2-40B4-BE49-F238E27FC236}">
                <a16:creationId xmlns:a16="http://schemas.microsoft.com/office/drawing/2014/main" id="{ADFE9D1B-5866-754B-0866-3A59CD4D8D59}"/>
              </a:ext>
            </a:extLst>
          </p:cNvPr>
          <p:cNvSpPr>
            <a:spLocks noGrp="1"/>
          </p:cNvSpPr>
          <p:nvPr>
            <p:ph idx="1"/>
          </p:nvPr>
        </p:nvSpPr>
        <p:spPr/>
        <p:txBody>
          <a:bodyPr/>
          <a:lstStyle/>
          <a:p>
            <a:r>
              <a:rPr lang="en-US" altLang="zh-CN" dirty="0"/>
              <a:t>When</a:t>
            </a:r>
            <a:r>
              <a:rPr lang="zh-CN" altLang="en-US" dirty="0"/>
              <a:t> </a:t>
            </a:r>
            <a:r>
              <a:rPr lang="en-US" altLang="zh-CN" dirty="0"/>
              <a:t>the</a:t>
            </a:r>
            <a:r>
              <a:rPr lang="zh-CN" altLang="en-US" dirty="0"/>
              <a:t> </a:t>
            </a:r>
            <a:r>
              <a:rPr lang="en-US" altLang="zh-CN" dirty="0"/>
              <a:t>trigger</a:t>
            </a:r>
            <a:r>
              <a:rPr lang="zh-CN" altLang="en-US" dirty="0"/>
              <a:t> </a:t>
            </a:r>
            <a:r>
              <a:rPr lang="en-US" altLang="zh-CN" dirty="0"/>
              <a:t>value</a:t>
            </a:r>
            <a:r>
              <a:rPr lang="zh-CN" altLang="en-US" dirty="0"/>
              <a:t> </a:t>
            </a:r>
            <a:r>
              <a:rPr lang="en-US" altLang="zh-CN" dirty="0"/>
              <a:t>is</a:t>
            </a:r>
            <a:r>
              <a:rPr lang="zh-CN" altLang="en-US" dirty="0"/>
              <a:t> </a:t>
            </a:r>
            <a:r>
              <a:rPr lang="en-US" altLang="zh-CN" dirty="0"/>
              <a:t>low,</a:t>
            </a:r>
            <a:r>
              <a:rPr lang="zh-CN" altLang="en-US" dirty="0"/>
              <a:t> </a:t>
            </a:r>
            <a:r>
              <a:rPr lang="en-US" altLang="zh-CN" dirty="0"/>
              <a:t>consumers</a:t>
            </a:r>
            <a:r>
              <a:rPr lang="zh-CN" altLang="en-US" dirty="0"/>
              <a:t> </a:t>
            </a:r>
            <a:r>
              <a:rPr lang="en-US" altLang="zh-CN" dirty="0"/>
              <a:t>prefer</a:t>
            </a:r>
            <a:r>
              <a:rPr lang="zh-CN" altLang="en-US" dirty="0"/>
              <a:t> </a:t>
            </a:r>
            <a:r>
              <a:rPr lang="en-US" altLang="zh-CN" dirty="0"/>
              <a:t>threshold</a:t>
            </a:r>
            <a:r>
              <a:rPr lang="zh-CN" altLang="en-US" dirty="0"/>
              <a:t> </a:t>
            </a:r>
            <a:r>
              <a:rPr lang="en-US" altLang="zh-CN" dirty="0"/>
              <a:t>promotions</a:t>
            </a:r>
            <a:r>
              <a:rPr lang="zh-CN" altLang="en-US" dirty="0"/>
              <a:t> </a:t>
            </a:r>
            <a:r>
              <a:rPr lang="en-US" altLang="zh-CN" dirty="0"/>
              <a:t>to</a:t>
            </a:r>
            <a:r>
              <a:rPr lang="zh-CN" altLang="en-US" dirty="0"/>
              <a:t> </a:t>
            </a:r>
            <a:r>
              <a:rPr lang="en-US" altLang="zh-CN" dirty="0"/>
              <a:t>capped</a:t>
            </a:r>
            <a:r>
              <a:rPr lang="zh-CN" altLang="en-US" dirty="0"/>
              <a:t> </a:t>
            </a:r>
            <a:r>
              <a:rPr lang="en-US" altLang="zh-CN" dirty="0"/>
              <a:t>promotions.</a:t>
            </a:r>
            <a:endParaRPr lang="en-US" dirty="0"/>
          </a:p>
          <a:p>
            <a:r>
              <a:rPr lang="en-US" altLang="zh-CN" dirty="0"/>
              <a:t>When</a:t>
            </a:r>
            <a:r>
              <a:rPr lang="zh-CN" altLang="en-US" dirty="0"/>
              <a:t> </a:t>
            </a:r>
            <a:r>
              <a:rPr lang="en-US" altLang="zh-CN" dirty="0"/>
              <a:t>the</a:t>
            </a:r>
            <a:r>
              <a:rPr lang="zh-CN" altLang="en-US" dirty="0"/>
              <a:t> </a:t>
            </a:r>
            <a:r>
              <a:rPr lang="en-US" altLang="zh-CN" dirty="0"/>
              <a:t>trigger</a:t>
            </a:r>
            <a:r>
              <a:rPr lang="zh-CN" altLang="en-US" dirty="0"/>
              <a:t> </a:t>
            </a:r>
            <a:r>
              <a:rPr lang="en-US" altLang="zh-CN" dirty="0"/>
              <a:t>value</a:t>
            </a:r>
            <a:r>
              <a:rPr lang="zh-CN" altLang="en-US" dirty="0"/>
              <a:t> </a:t>
            </a:r>
            <a:r>
              <a:rPr lang="en-US" altLang="zh-CN" dirty="0"/>
              <a:t>is</a:t>
            </a:r>
            <a:r>
              <a:rPr lang="zh-CN" altLang="en-US" dirty="0"/>
              <a:t> </a:t>
            </a:r>
            <a:r>
              <a:rPr lang="en-US" altLang="zh-CN" dirty="0"/>
              <a:t>high,</a:t>
            </a:r>
            <a:r>
              <a:rPr lang="zh-CN" altLang="en-US" dirty="0"/>
              <a:t> </a:t>
            </a:r>
            <a:r>
              <a:rPr lang="en-US" altLang="zh-CN" dirty="0"/>
              <a:t>consumers</a:t>
            </a:r>
            <a:r>
              <a:rPr lang="zh-CN" altLang="en-US" dirty="0"/>
              <a:t> </a:t>
            </a:r>
            <a:r>
              <a:rPr lang="en-US" altLang="zh-CN" dirty="0"/>
              <a:t>prefer</a:t>
            </a:r>
            <a:r>
              <a:rPr lang="zh-CN" altLang="en-US" dirty="0"/>
              <a:t> </a:t>
            </a:r>
            <a:r>
              <a:rPr lang="en-US" altLang="zh-CN" dirty="0"/>
              <a:t>capped</a:t>
            </a:r>
            <a:r>
              <a:rPr lang="zh-CN" altLang="en-US" dirty="0"/>
              <a:t> </a:t>
            </a:r>
            <a:r>
              <a:rPr lang="en-US" altLang="zh-CN" dirty="0"/>
              <a:t>promotions</a:t>
            </a:r>
            <a:r>
              <a:rPr lang="zh-CN" altLang="en-US" dirty="0"/>
              <a:t> </a:t>
            </a:r>
            <a:r>
              <a:rPr lang="en-US" altLang="zh-CN" dirty="0"/>
              <a:t>to</a:t>
            </a:r>
            <a:r>
              <a:rPr lang="zh-CN" altLang="en-US" dirty="0"/>
              <a:t> </a:t>
            </a:r>
            <a:r>
              <a:rPr lang="en-US" altLang="zh-CN" dirty="0"/>
              <a:t>threshold</a:t>
            </a:r>
            <a:r>
              <a:rPr lang="zh-CN" altLang="en-US" dirty="0"/>
              <a:t> </a:t>
            </a:r>
            <a:r>
              <a:rPr lang="en-US" altLang="zh-CN" dirty="0"/>
              <a:t>promotions.</a:t>
            </a:r>
            <a:endParaRPr lang="en-US" dirty="0"/>
          </a:p>
          <a:p>
            <a:r>
              <a:rPr lang="en-US" dirty="0"/>
              <a:t>Consu</a:t>
            </a:r>
            <a:r>
              <a:rPr lang="en-US" altLang="zh-CN" dirty="0"/>
              <a:t>mers</a:t>
            </a:r>
            <a:r>
              <a:rPr lang="zh-CN" altLang="en-US" dirty="0"/>
              <a:t> </a:t>
            </a:r>
            <a:r>
              <a:rPr lang="en-US" altLang="zh-CN" dirty="0"/>
              <a:t>prefer</a:t>
            </a:r>
            <a:r>
              <a:rPr lang="zh-CN" altLang="en-US" dirty="0"/>
              <a:t> </a:t>
            </a:r>
            <a:r>
              <a:rPr lang="en-US" altLang="zh-CN" dirty="0"/>
              <a:t>promotions</a:t>
            </a:r>
            <a:r>
              <a:rPr lang="zh-CN" altLang="en-US" dirty="0"/>
              <a:t> </a:t>
            </a:r>
            <a:r>
              <a:rPr lang="en-US" altLang="zh-CN" dirty="0"/>
              <a:t>whose</a:t>
            </a:r>
            <a:r>
              <a:rPr lang="zh-CN" altLang="en-US" dirty="0"/>
              <a:t> </a:t>
            </a:r>
            <a:r>
              <a:rPr lang="en-US" altLang="zh-CN" dirty="0"/>
              <a:t>outcome-input</a:t>
            </a:r>
            <a:r>
              <a:rPr lang="zh-CN" altLang="en-US" dirty="0"/>
              <a:t> </a:t>
            </a:r>
            <a:r>
              <a:rPr lang="en-US" altLang="zh-CN" dirty="0"/>
              <a:t>ratio</a:t>
            </a:r>
            <a:r>
              <a:rPr lang="zh-CN" altLang="en-US" dirty="0"/>
              <a:t> </a:t>
            </a:r>
            <a:r>
              <a:rPr lang="en-US" altLang="zh-CN" dirty="0"/>
              <a:t>are</a:t>
            </a:r>
            <a:r>
              <a:rPr lang="zh-CN" altLang="en-US" dirty="0"/>
              <a:t> </a:t>
            </a:r>
            <a:r>
              <a:rPr lang="en-US" altLang="zh-CN" dirty="0"/>
              <a:t>higher</a:t>
            </a:r>
            <a:r>
              <a:rPr lang="zh-CN" altLang="en-US" dirty="0"/>
              <a:t> </a:t>
            </a:r>
            <a:r>
              <a:rPr lang="en-US" altLang="zh-CN" dirty="0"/>
              <a:t>than</a:t>
            </a:r>
            <a:r>
              <a:rPr lang="zh-CN" altLang="en-US" dirty="0"/>
              <a:t> </a:t>
            </a:r>
            <a:r>
              <a:rPr lang="en-US" altLang="zh-CN" dirty="0"/>
              <a:t>the</a:t>
            </a:r>
            <a:r>
              <a:rPr lang="zh-CN" altLang="en-US" dirty="0"/>
              <a:t> </a:t>
            </a:r>
            <a:r>
              <a:rPr lang="en-US" altLang="zh-CN" dirty="0"/>
              <a:t>expected</a:t>
            </a:r>
            <a:r>
              <a:rPr lang="zh-CN" altLang="en-US" dirty="0"/>
              <a:t> </a:t>
            </a:r>
            <a:r>
              <a:rPr lang="en-US" altLang="zh-CN" dirty="0"/>
              <a:t>reference</a:t>
            </a:r>
            <a:r>
              <a:rPr lang="zh-CN" altLang="en-US" dirty="0"/>
              <a:t> </a:t>
            </a:r>
            <a:r>
              <a:rPr lang="en-US" altLang="zh-CN" dirty="0"/>
              <a:t>ratio.</a:t>
            </a:r>
            <a:r>
              <a:rPr lang="zh-CN" altLang="en-US" dirty="0"/>
              <a:t> </a:t>
            </a:r>
            <a:endParaRPr lang="en-US" dirty="0"/>
          </a:p>
        </p:txBody>
      </p:sp>
      <p:sp>
        <p:nvSpPr>
          <p:cNvPr id="4" name="Slide Number Placeholder 3">
            <a:extLst>
              <a:ext uri="{FF2B5EF4-FFF2-40B4-BE49-F238E27FC236}">
                <a16:creationId xmlns:a16="http://schemas.microsoft.com/office/drawing/2014/main" id="{B4665847-2A36-0756-2181-E03076371407}"/>
              </a:ext>
            </a:extLst>
          </p:cNvPr>
          <p:cNvSpPr>
            <a:spLocks noGrp="1"/>
          </p:cNvSpPr>
          <p:nvPr>
            <p:ph type="sldNum" sz="quarter" idx="12"/>
          </p:nvPr>
        </p:nvSpPr>
        <p:spPr/>
        <p:txBody>
          <a:bodyPr/>
          <a:lstStyle/>
          <a:p>
            <a:fld id="{82A5928A-368E-F64F-8D9A-9160A9B00FC2}" type="slidenum">
              <a:rPr lang="en-US" smtClean="0"/>
              <a:t>68</a:t>
            </a:fld>
            <a:endParaRPr lang="en-US"/>
          </a:p>
        </p:txBody>
      </p:sp>
    </p:spTree>
    <p:extLst>
      <p:ext uri="{BB962C8B-B14F-4D97-AF65-F5344CB8AC3E}">
        <p14:creationId xmlns:p14="http://schemas.microsoft.com/office/powerpoint/2010/main" val="26874150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DF11-927E-A2E2-3AC9-B44F8C5A56F0}"/>
              </a:ext>
            </a:extLst>
          </p:cNvPr>
          <p:cNvSpPr>
            <a:spLocks noGrp="1"/>
          </p:cNvSpPr>
          <p:nvPr>
            <p:ph type="title"/>
          </p:nvPr>
        </p:nvSpPr>
        <p:spPr/>
        <p:txBody>
          <a:bodyPr/>
          <a:lstStyle/>
          <a:p>
            <a:r>
              <a:rPr lang="en-US" altLang="zh-CN" dirty="0"/>
              <a:t>Implications</a:t>
            </a:r>
            <a:endParaRPr lang="en-US" dirty="0"/>
          </a:p>
        </p:txBody>
      </p:sp>
      <p:sp>
        <p:nvSpPr>
          <p:cNvPr id="4" name="Slide Number Placeholder 3">
            <a:extLst>
              <a:ext uri="{FF2B5EF4-FFF2-40B4-BE49-F238E27FC236}">
                <a16:creationId xmlns:a16="http://schemas.microsoft.com/office/drawing/2014/main" id="{B147743F-920A-84C6-AC8B-F729E9080FE0}"/>
              </a:ext>
            </a:extLst>
          </p:cNvPr>
          <p:cNvSpPr>
            <a:spLocks noGrp="1"/>
          </p:cNvSpPr>
          <p:nvPr>
            <p:ph type="sldNum" sz="quarter" idx="12"/>
          </p:nvPr>
        </p:nvSpPr>
        <p:spPr/>
        <p:txBody>
          <a:bodyPr/>
          <a:lstStyle/>
          <a:p>
            <a:fld id="{82A5928A-368E-F64F-8D9A-9160A9B00FC2}" type="slidenum">
              <a:rPr lang="en-US" smtClean="0"/>
              <a:t>69</a:t>
            </a:fld>
            <a:endParaRPr lang="en-US"/>
          </a:p>
        </p:txBody>
      </p:sp>
      <p:sp>
        <p:nvSpPr>
          <p:cNvPr id="8" name="Rectangle 7">
            <a:extLst>
              <a:ext uri="{FF2B5EF4-FFF2-40B4-BE49-F238E27FC236}">
                <a16:creationId xmlns:a16="http://schemas.microsoft.com/office/drawing/2014/main" id="{B734C9DF-08CB-E810-5590-9F7DEDB43839}"/>
              </a:ext>
            </a:extLst>
          </p:cNvPr>
          <p:cNvSpPr/>
          <p:nvPr/>
        </p:nvSpPr>
        <p:spPr>
          <a:xfrm>
            <a:off x="3916753" y="1888326"/>
            <a:ext cx="4474344" cy="1230786"/>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59975" tIns="45716" rIns="91434" bIns="45716" numCol="1" spcCol="0" rtlCol="0" fromWordArt="0" anchor="ctr" anchorCtr="0" forceAA="0" compatLnSpc="1">
            <a:prstTxWarp prst="textNoShape">
              <a:avLst/>
            </a:prstTxWarp>
            <a:noAutofit/>
          </a:bodyPr>
          <a:lstStyle/>
          <a:p>
            <a:pPr defTabSz="963542" eaLnBrk="0" hangingPunct="0">
              <a:buClr>
                <a:srgbClr val="8296AA"/>
              </a:buClr>
              <a:buSzPct val="100000"/>
              <a:tabLst>
                <a:tab pos="1257210" algn="l"/>
              </a:tabLst>
            </a:pPr>
            <a:r>
              <a:rPr lang="en-US" altLang="zh-CN" sz="2200" b="1" dirty="0">
                <a:solidFill>
                  <a:schemeClr val="tx1"/>
                </a:solidFill>
                <a:latin typeface="Roboto" panose="02000000000000000000" pitchFamily="2" charset="0"/>
                <a:ea typeface="Roboto" panose="02000000000000000000" pitchFamily="2" charset="0"/>
              </a:rPr>
              <a:t>Propose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an</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equity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theory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of</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restricted</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promotions</a:t>
            </a:r>
            <a:endParaRPr lang="en-US" sz="2200" dirty="0">
              <a:solidFill>
                <a:schemeClr val="tx1"/>
              </a:solidFill>
              <a:latin typeface="Roboto" panose="02000000000000000000" pitchFamily="2" charset="0"/>
              <a:ea typeface="Roboto" panose="02000000000000000000" pitchFamily="2" charset="0"/>
            </a:endParaRPr>
          </a:p>
        </p:txBody>
      </p:sp>
      <p:sp>
        <p:nvSpPr>
          <p:cNvPr id="9" name="Rectangle 8">
            <a:extLst>
              <a:ext uri="{FF2B5EF4-FFF2-40B4-BE49-F238E27FC236}">
                <a16:creationId xmlns:a16="http://schemas.microsoft.com/office/drawing/2014/main" id="{7ECC8222-07B9-C295-CFCE-D04FAAEE6AD0}"/>
              </a:ext>
            </a:extLst>
          </p:cNvPr>
          <p:cNvSpPr/>
          <p:nvPr/>
        </p:nvSpPr>
        <p:spPr>
          <a:xfrm>
            <a:off x="3916749" y="3418069"/>
            <a:ext cx="4474344" cy="1148388"/>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59975" tIns="45716" rIns="91434" bIns="45716" numCol="1" spcCol="0" rtlCol="0" fromWordArt="0" anchor="ctr" anchorCtr="0" forceAA="0" compatLnSpc="1">
            <a:prstTxWarp prst="textNoShape">
              <a:avLst/>
            </a:prstTxWarp>
            <a:noAutofit/>
          </a:bodyPr>
          <a:lstStyle/>
          <a:p>
            <a:r>
              <a:rPr lang="en-US" altLang="zh-CN" sz="2200" b="1" dirty="0">
                <a:solidFill>
                  <a:schemeClr val="tx1"/>
                </a:solidFill>
                <a:latin typeface="Roboto" panose="02000000000000000000" pitchFamily="2" charset="0"/>
                <a:ea typeface="Roboto" panose="02000000000000000000" pitchFamily="2" charset="0"/>
              </a:rPr>
              <a:t>Illustrate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promotion</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strategy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that</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is</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less</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costly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and</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more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appealing</a:t>
            </a:r>
            <a:endParaRPr lang="en-US" sz="2200" b="1" dirty="0">
              <a:solidFill>
                <a:schemeClr val="tx1"/>
              </a:solidFill>
              <a:latin typeface="Roboto" panose="02000000000000000000" pitchFamily="2" charset="0"/>
              <a:ea typeface="Roboto" panose="02000000000000000000" pitchFamily="2" charset="0"/>
            </a:endParaRPr>
          </a:p>
        </p:txBody>
      </p:sp>
      <p:sp>
        <p:nvSpPr>
          <p:cNvPr id="10" name="Rectangle 9">
            <a:extLst>
              <a:ext uri="{FF2B5EF4-FFF2-40B4-BE49-F238E27FC236}">
                <a16:creationId xmlns:a16="http://schemas.microsoft.com/office/drawing/2014/main" id="{A595DAB0-A6CC-F78A-9046-B135211323CB}"/>
              </a:ext>
            </a:extLst>
          </p:cNvPr>
          <p:cNvSpPr/>
          <p:nvPr/>
        </p:nvSpPr>
        <p:spPr>
          <a:xfrm>
            <a:off x="3916749" y="4944068"/>
            <a:ext cx="4474344" cy="1148388"/>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59975" tIns="45716" rIns="91434" bIns="45716" numCol="1" spcCol="0" rtlCol="0" fromWordArt="0" anchor="ctr" anchorCtr="0" forceAA="0" compatLnSpc="1">
            <a:prstTxWarp prst="textNoShape">
              <a:avLst/>
            </a:prstTxWarp>
            <a:noAutofit/>
          </a:bodyPr>
          <a:lstStyle/>
          <a:p>
            <a:pPr defTabSz="963542" eaLnBrk="0" hangingPunct="0">
              <a:buClr>
                <a:srgbClr val="8296AA"/>
              </a:buClr>
              <a:buSzPct val="100000"/>
              <a:tabLst>
                <a:tab pos="1257210" algn="l"/>
              </a:tabLst>
            </a:pPr>
            <a:r>
              <a:rPr lang="en-US" altLang="zh-CN" sz="2200" b="1" dirty="0">
                <a:solidFill>
                  <a:schemeClr val="tx1"/>
                </a:solidFill>
                <a:latin typeface="Roboto" panose="02000000000000000000" pitchFamily="2" charset="0"/>
                <a:ea typeface="Roboto" panose="02000000000000000000" pitchFamily="2" charset="0"/>
              </a:rPr>
              <a:t>New</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online</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field</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study</a:t>
            </a:r>
            <a:r>
              <a:rPr lang="zh-CN" altLang="en-US" sz="2200" b="1" dirty="0">
                <a:solidFill>
                  <a:schemeClr val="tx1"/>
                </a:solidFill>
                <a:latin typeface="Roboto" panose="02000000000000000000" pitchFamily="2" charset="0"/>
                <a:ea typeface="Roboto" panose="02000000000000000000" pitchFamily="2" charset="0"/>
              </a:rPr>
              <a:t> </a:t>
            </a:r>
            <a:r>
              <a:rPr lang="en-US" altLang="zh-CN" sz="2200" b="1" dirty="0">
                <a:solidFill>
                  <a:schemeClr val="tx1"/>
                </a:solidFill>
                <a:latin typeface="Roboto" panose="02000000000000000000" pitchFamily="2" charset="0"/>
                <a:ea typeface="Roboto" panose="02000000000000000000" pitchFamily="2" charset="0"/>
              </a:rPr>
              <a:t>methods</a:t>
            </a:r>
            <a:endParaRPr lang="en-CA" sz="2200" b="1" dirty="0">
              <a:solidFill>
                <a:schemeClr val="tx1"/>
              </a:solidFill>
              <a:latin typeface="Roboto" panose="02000000000000000000" pitchFamily="2" charset="0"/>
              <a:ea typeface="Roboto" panose="02000000000000000000" pitchFamily="2" charset="0"/>
            </a:endParaRPr>
          </a:p>
        </p:txBody>
      </p:sp>
      <p:sp>
        <p:nvSpPr>
          <p:cNvPr id="11" name="Oval 10">
            <a:extLst>
              <a:ext uri="{FF2B5EF4-FFF2-40B4-BE49-F238E27FC236}">
                <a16:creationId xmlns:a16="http://schemas.microsoft.com/office/drawing/2014/main" id="{6124F5AB-C371-DF26-F637-D50927A6952D}"/>
              </a:ext>
            </a:extLst>
          </p:cNvPr>
          <p:cNvSpPr/>
          <p:nvPr/>
        </p:nvSpPr>
        <p:spPr>
          <a:xfrm>
            <a:off x="3760520" y="3784859"/>
            <a:ext cx="312457" cy="329053"/>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6" rIns="91434" bIns="45716" numCol="1" spcCol="0" rtlCol="0" fromWordArt="0" anchor="ctr" anchorCtr="0" forceAA="0" compatLnSpc="1">
            <a:prstTxWarp prst="textNoShape">
              <a:avLst/>
            </a:prstTxWarp>
            <a:noAutofit/>
          </a:bodyPr>
          <a:lstStyle/>
          <a:p>
            <a:pPr algn="ctr"/>
            <a:r>
              <a:rPr lang="en-US" sz="1400" b="1" dirty="0">
                <a:solidFill>
                  <a:schemeClr val="bg1"/>
                </a:solidFill>
              </a:rPr>
              <a:t>2</a:t>
            </a:r>
          </a:p>
        </p:txBody>
      </p:sp>
      <p:sp>
        <p:nvSpPr>
          <p:cNvPr id="12" name="Oval 11">
            <a:extLst>
              <a:ext uri="{FF2B5EF4-FFF2-40B4-BE49-F238E27FC236}">
                <a16:creationId xmlns:a16="http://schemas.microsoft.com/office/drawing/2014/main" id="{F7B077CC-F319-8E87-0BC9-3C41A7710F3E}"/>
              </a:ext>
            </a:extLst>
          </p:cNvPr>
          <p:cNvSpPr/>
          <p:nvPr/>
        </p:nvSpPr>
        <p:spPr>
          <a:xfrm>
            <a:off x="3760520" y="2318335"/>
            <a:ext cx="312457" cy="307663"/>
          </a:xfrm>
          <a:prstGeom prst="ellipse">
            <a:avLst/>
          </a:prstGeom>
          <a:solidFill>
            <a:schemeClr val="accent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34" tIns="45716" rIns="91434" bIns="45716" numCol="1" spcCol="0" rtlCol="0" fromWordArt="0" anchor="ctr" anchorCtr="0" forceAA="0" compatLnSpc="1">
            <a:prstTxWarp prst="textNoShape">
              <a:avLst/>
            </a:prstTxWarp>
            <a:noAutofit/>
          </a:bodyPr>
          <a:lstStyle/>
          <a:p>
            <a:pPr algn="ctr"/>
            <a:r>
              <a:rPr lang="en-US" sz="1400" b="1" dirty="0">
                <a:solidFill>
                  <a:schemeClr val="bg1"/>
                </a:solidFill>
              </a:rPr>
              <a:t>1</a:t>
            </a:r>
          </a:p>
        </p:txBody>
      </p:sp>
      <p:sp>
        <p:nvSpPr>
          <p:cNvPr id="13" name="Oval 12">
            <a:extLst>
              <a:ext uri="{FF2B5EF4-FFF2-40B4-BE49-F238E27FC236}">
                <a16:creationId xmlns:a16="http://schemas.microsoft.com/office/drawing/2014/main" id="{629924E6-11CC-CC9A-692F-4CD0FAEA8FA5}"/>
              </a:ext>
            </a:extLst>
          </p:cNvPr>
          <p:cNvSpPr/>
          <p:nvPr/>
        </p:nvSpPr>
        <p:spPr>
          <a:xfrm>
            <a:off x="3760520" y="5302624"/>
            <a:ext cx="312457" cy="329053"/>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6" rIns="91434" bIns="45716" numCol="1" spcCol="0" rtlCol="0" fromWordArt="0" anchor="ctr" anchorCtr="0" forceAA="0" compatLnSpc="1">
            <a:prstTxWarp prst="textNoShape">
              <a:avLst/>
            </a:prstTxWarp>
            <a:noAutofit/>
          </a:bodyPr>
          <a:lstStyle/>
          <a:p>
            <a:pPr algn="ctr"/>
            <a:r>
              <a:rPr lang="en-US" sz="1400" b="1" dirty="0">
                <a:solidFill>
                  <a:schemeClr val="bg1"/>
                </a:solidFill>
              </a:rPr>
              <a:t>3</a:t>
            </a:r>
          </a:p>
        </p:txBody>
      </p:sp>
    </p:spTree>
    <p:extLst>
      <p:ext uri="{BB962C8B-B14F-4D97-AF65-F5344CB8AC3E}">
        <p14:creationId xmlns:p14="http://schemas.microsoft.com/office/powerpoint/2010/main" val="3009423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152724" y="2934206"/>
            <a:ext cx="216535" cy="119380"/>
          </a:xfrm>
          <a:custGeom>
            <a:avLst/>
            <a:gdLst/>
            <a:ahLst/>
            <a:cxnLst/>
            <a:rect l="l" t="t" r="r" b="b"/>
            <a:pathLst>
              <a:path w="216534" h="119380">
                <a:moveTo>
                  <a:pt x="4501" y="104749"/>
                </a:moveTo>
                <a:lnTo>
                  <a:pt x="2086" y="108234"/>
                </a:lnTo>
                <a:lnTo>
                  <a:pt x="0" y="111028"/>
                </a:lnTo>
                <a:lnTo>
                  <a:pt x="2435" y="117646"/>
                </a:lnTo>
                <a:lnTo>
                  <a:pt x="4501" y="119373"/>
                </a:lnTo>
                <a:lnTo>
                  <a:pt x="25027" y="119373"/>
                </a:lnTo>
                <a:lnTo>
                  <a:pt x="27483" y="114184"/>
                </a:lnTo>
                <a:lnTo>
                  <a:pt x="28521" y="111028"/>
                </a:lnTo>
                <a:lnTo>
                  <a:pt x="28826" y="110350"/>
                </a:lnTo>
                <a:lnTo>
                  <a:pt x="11840" y="110350"/>
                </a:lnTo>
                <a:lnTo>
                  <a:pt x="4501" y="104749"/>
                </a:lnTo>
                <a:close/>
              </a:path>
              <a:path w="216534" h="119380">
                <a:moveTo>
                  <a:pt x="54638" y="104442"/>
                </a:moveTo>
                <a:lnTo>
                  <a:pt x="51853" y="107915"/>
                </a:lnTo>
                <a:lnTo>
                  <a:pt x="49386" y="110711"/>
                </a:lnTo>
                <a:lnTo>
                  <a:pt x="52192" y="115910"/>
                </a:lnTo>
                <a:lnTo>
                  <a:pt x="54638" y="119373"/>
                </a:lnTo>
                <a:lnTo>
                  <a:pt x="73375" y="119373"/>
                </a:lnTo>
                <a:lnTo>
                  <a:pt x="76285" y="113452"/>
                </a:lnTo>
                <a:lnTo>
                  <a:pt x="77008" y="111028"/>
                </a:lnTo>
                <a:lnTo>
                  <a:pt x="61905" y="111028"/>
                </a:lnTo>
                <a:lnTo>
                  <a:pt x="54638" y="104442"/>
                </a:lnTo>
                <a:close/>
              </a:path>
              <a:path w="216534" h="119380">
                <a:moveTo>
                  <a:pt x="94281" y="104442"/>
                </a:moveTo>
                <a:lnTo>
                  <a:pt x="90776" y="107915"/>
                </a:lnTo>
                <a:lnTo>
                  <a:pt x="87672" y="111028"/>
                </a:lnTo>
                <a:lnTo>
                  <a:pt x="91845" y="117646"/>
                </a:lnTo>
                <a:lnTo>
                  <a:pt x="93942" y="119373"/>
                </a:lnTo>
                <a:lnTo>
                  <a:pt x="113039" y="119373"/>
                </a:lnTo>
                <a:lnTo>
                  <a:pt x="118153" y="111028"/>
                </a:lnTo>
                <a:lnTo>
                  <a:pt x="118627" y="110350"/>
                </a:lnTo>
                <a:lnTo>
                  <a:pt x="99523" y="110350"/>
                </a:lnTo>
                <a:lnTo>
                  <a:pt x="94281" y="104442"/>
                </a:lnTo>
                <a:close/>
              </a:path>
              <a:path w="216534" h="119380">
                <a:moveTo>
                  <a:pt x="140234" y="103003"/>
                </a:moveTo>
                <a:lnTo>
                  <a:pt x="137408" y="108234"/>
                </a:lnTo>
                <a:lnTo>
                  <a:pt x="135342" y="112457"/>
                </a:lnTo>
                <a:lnTo>
                  <a:pt x="138826" y="118017"/>
                </a:lnTo>
                <a:lnTo>
                  <a:pt x="140553" y="119373"/>
                </a:lnTo>
                <a:lnTo>
                  <a:pt x="159002" y="119373"/>
                </a:lnTo>
                <a:lnTo>
                  <a:pt x="162283" y="112077"/>
                </a:lnTo>
                <a:lnTo>
                  <a:pt x="148909" y="112077"/>
                </a:lnTo>
                <a:lnTo>
                  <a:pt x="140234" y="103003"/>
                </a:lnTo>
                <a:close/>
              </a:path>
              <a:path w="216534" h="119380">
                <a:moveTo>
                  <a:pt x="155667" y="60151"/>
                </a:moveTo>
                <a:lnTo>
                  <a:pt x="127541" y="60151"/>
                </a:lnTo>
                <a:lnTo>
                  <a:pt x="131461" y="69729"/>
                </a:lnTo>
                <a:lnTo>
                  <a:pt x="136548" y="78296"/>
                </a:lnTo>
                <a:lnTo>
                  <a:pt x="143430" y="85125"/>
                </a:lnTo>
                <a:lnTo>
                  <a:pt x="152733" y="89489"/>
                </a:lnTo>
                <a:lnTo>
                  <a:pt x="155138" y="89798"/>
                </a:lnTo>
                <a:lnTo>
                  <a:pt x="158643" y="91576"/>
                </a:lnTo>
                <a:lnTo>
                  <a:pt x="159002" y="92284"/>
                </a:lnTo>
                <a:lnTo>
                  <a:pt x="159002" y="95737"/>
                </a:lnTo>
                <a:lnTo>
                  <a:pt x="158643" y="97802"/>
                </a:lnTo>
                <a:lnTo>
                  <a:pt x="157954" y="102016"/>
                </a:lnTo>
                <a:lnTo>
                  <a:pt x="155508" y="106856"/>
                </a:lnTo>
                <a:lnTo>
                  <a:pt x="148909" y="112077"/>
                </a:lnTo>
                <a:lnTo>
                  <a:pt x="162283" y="112077"/>
                </a:lnTo>
                <a:lnTo>
                  <a:pt x="171531" y="81823"/>
                </a:lnTo>
                <a:lnTo>
                  <a:pt x="171531" y="78709"/>
                </a:lnTo>
                <a:lnTo>
                  <a:pt x="164881" y="77332"/>
                </a:lnTo>
                <a:lnTo>
                  <a:pt x="161418" y="76931"/>
                </a:lnTo>
                <a:lnTo>
                  <a:pt x="158643" y="75544"/>
                </a:lnTo>
                <a:lnTo>
                  <a:pt x="157604" y="70662"/>
                </a:lnTo>
                <a:lnTo>
                  <a:pt x="156133" y="63209"/>
                </a:lnTo>
                <a:lnTo>
                  <a:pt x="155667" y="60151"/>
                </a:lnTo>
                <a:close/>
              </a:path>
              <a:path w="216534" h="119380">
                <a:moveTo>
                  <a:pt x="70218" y="73150"/>
                </a:moveTo>
                <a:lnTo>
                  <a:pt x="45645" y="73150"/>
                </a:lnTo>
                <a:lnTo>
                  <a:pt x="46580" y="74497"/>
                </a:lnTo>
                <a:lnTo>
                  <a:pt x="47443" y="75843"/>
                </a:lnTo>
                <a:lnTo>
                  <a:pt x="48009" y="76931"/>
                </a:lnTo>
                <a:lnTo>
                  <a:pt x="52901" y="84578"/>
                </a:lnTo>
                <a:lnTo>
                  <a:pt x="57043" y="90516"/>
                </a:lnTo>
                <a:lnTo>
                  <a:pt x="64022" y="93271"/>
                </a:lnTo>
                <a:lnTo>
                  <a:pt x="66797" y="94690"/>
                </a:lnTo>
                <a:lnTo>
                  <a:pt x="68544" y="95737"/>
                </a:lnTo>
                <a:lnTo>
                  <a:pt x="69562" y="96817"/>
                </a:lnTo>
                <a:lnTo>
                  <a:pt x="70621" y="97802"/>
                </a:lnTo>
                <a:lnTo>
                  <a:pt x="70520" y="101615"/>
                </a:lnTo>
                <a:lnTo>
                  <a:pt x="70302" y="103003"/>
                </a:lnTo>
                <a:lnTo>
                  <a:pt x="70302" y="105829"/>
                </a:lnTo>
                <a:lnTo>
                  <a:pt x="69223" y="108234"/>
                </a:lnTo>
                <a:lnTo>
                  <a:pt x="66437" y="109323"/>
                </a:lnTo>
                <a:lnTo>
                  <a:pt x="61905" y="111028"/>
                </a:lnTo>
                <a:lnTo>
                  <a:pt x="77008" y="111028"/>
                </a:lnTo>
                <a:lnTo>
                  <a:pt x="78246" y="106856"/>
                </a:lnTo>
                <a:lnTo>
                  <a:pt x="79333" y="100173"/>
                </a:lnTo>
                <a:lnTo>
                  <a:pt x="79583" y="95408"/>
                </a:lnTo>
                <a:lnTo>
                  <a:pt x="79676" y="82830"/>
                </a:lnTo>
                <a:lnTo>
                  <a:pt x="74444" y="80786"/>
                </a:lnTo>
                <a:lnTo>
                  <a:pt x="72697" y="79696"/>
                </a:lnTo>
                <a:lnTo>
                  <a:pt x="70949" y="75544"/>
                </a:lnTo>
                <a:lnTo>
                  <a:pt x="70218" y="73150"/>
                </a:lnTo>
                <a:close/>
              </a:path>
              <a:path w="216534" h="119380">
                <a:moveTo>
                  <a:pt x="120387" y="12241"/>
                </a:moveTo>
                <a:lnTo>
                  <a:pt x="118363" y="12241"/>
                </a:lnTo>
                <a:lnTo>
                  <a:pt x="116533" y="12457"/>
                </a:lnTo>
                <a:lnTo>
                  <a:pt x="103599" y="14904"/>
                </a:lnTo>
                <a:lnTo>
                  <a:pt x="92009" y="18094"/>
                </a:lnTo>
                <a:lnTo>
                  <a:pt x="79826" y="21276"/>
                </a:lnTo>
                <a:lnTo>
                  <a:pt x="66797" y="23382"/>
                </a:lnTo>
                <a:lnTo>
                  <a:pt x="57043" y="23382"/>
                </a:lnTo>
                <a:lnTo>
                  <a:pt x="51010" y="28632"/>
                </a:lnTo>
                <a:lnTo>
                  <a:pt x="41009" y="37470"/>
                </a:lnTo>
                <a:lnTo>
                  <a:pt x="29580" y="47387"/>
                </a:lnTo>
                <a:lnTo>
                  <a:pt x="29693" y="47623"/>
                </a:lnTo>
                <a:lnTo>
                  <a:pt x="22125" y="54510"/>
                </a:lnTo>
                <a:lnTo>
                  <a:pt x="22045" y="55731"/>
                </a:lnTo>
                <a:lnTo>
                  <a:pt x="22769" y="61885"/>
                </a:lnTo>
                <a:lnTo>
                  <a:pt x="23299" y="67938"/>
                </a:lnTo>
                <a:lnTo>
                  <a:pt x="23426" y="70662"/>
                </a:lnTo>
                <a:lnTo>
                  <a:pt x="23551" y="89489"/>
                </a:lnTo>
                <a:lnTo>
                  <a:pt x="23290" y="92284"/>
                </a:lnTo>
                <a:lnTo>
                  <a:pt x="23184" y="96817"/>
                </a:lnTo>
                <a:lnTo>
                  <a:pt x="22951" y="99211"/>
                </a:lnTo>
                <a:lnTo>
                  <a:pt x="22252" y="102016"/>
                </a:lnTo>
                <a:lnTo>
                  <a:pt x="21224" y="104749"/>
                </a:lnTo>
                <a:lnTo>
                  <a:pt x="20535" y="107216"/>
                </a:lnTo>
                <a:lnTo>
                  <a:pt x="18449" y="109323"/>
                </a:lnTo>
                <a:lnTo>
                  <a:pt x="14944" y="109662"/>
                </a:lnTo>
                <a:lnTo>
                  <a:pt x="11840" y="110350"/>
                </a:lnTo>
                <a:lnTo>
                  <a:pt x="28826" y="110350"/>
                </a:lnTo>
                <a:lnTo>
                  <a:pt x="29919" y="107915"/>
                </a:lnTo>
                <a:lnTo>
                  <a:pt x="31666" y="105469"/>
                </a:lnTo>
                <a:lnTo>
                  <a:pt x="33054" y="101615"/>
                </a:lnTo>
                <a:lnTo>
                  <a:pt x="34421" y="99211"/>
                </a:lnTo>
                <a:lnTo>
                  <a:pt x="35850" y="96817"/>
                </a:lnTo>
                <a:lnTo>
                  <a:pt x="37206" y="93271"/>
                </a:lnTo>
                <a:lnTo>
                  <a:pt x="37926" y="90877"/>
                </a:lnTo>
                <a:lnTo>
                  <a:pt x="38265" y="88431"/>
                </a:lnTo>
                <a:lnTo>
                  <a:pt x="39324" y="85985"/>
                </a:lnTo>
                <a:lnTo>
                  <a:pt x="39673" y="84269"/>
                </a:lnTo>
                <a:lnTo>
                  <a:pt x="41050" y="80436"/>
                </a:lnTo>
                <a:lnTo>
                  <a:pt x="43127" y="76931"/>
                </a:lnTo>
                <a:lnTo>
                  <a:pt x="44535" y="74876"/>
                </a:lnTo>
                <a:lnTo>
                  <a:pt x="44853" y="74239"/>
                </a:lnTo>
                <a:lnTo>
                  <a:pt x="45346" y="73620"/>
                </a:lnTo>
                <a:lnTo>
                  <a:pt x="45645" y="73150"/>
                </a:lnTo>
                <a:lnTo>
                  <a:pt x="70218" y="73150"/>
                </a:lnTo>
                <a:lnTo>
                  <a:pt x="69562" y="71002"/>
                </a:lnTo>
                <a:lnTo>
                  <a:pt x="69593" y="68618"/>
                </a:lnTo>
                <a:lnTo>
                  <a:pt x="76496" y="65976"/>
                </a:lnTo>
                <a:lnTo>
                  <a:pt x="83748" y="62439"/>
                </a:lnTo>
                <a:lnTo>
                  <a:pt x="91351" y="57958"/>
                </a:lnTo>
                <a:lnTo>
                  <a:pt x="99307" y="52484"/>
                </a:lnTo>
                <a:lnTo>
                  <a:pt x="154331" y="52484"/>
                </a:lnTo>
                <a:lnTo>
                  <a:pt x="152705" y="45543"/>
                </a:lnTo>
                <a:lnTo>
                  <a:pt x="148909" y="37286"/>
                </a:lnTo>
                <a:lnTo>
                  <a:pt x="161219" y="37286"/>
                </a:lnTo>
                <a:lnTo>
                  <a:pt x="157604" y="33451"/>
                </a:lnTo>
                <a:lnTo>
                  <a:pt x="151713" y="27117"/>
                </a:lnTo>
                <a:lnTo>
                  <a:pt x="146731" y="22411"/>
                </a:lnTo>
                <a:lnTo>
                  <a:pt x="122422" y="12303"/>
                </a:lnTo>
                <a:lnTo>
                  <a:pt x="120387" y="12241"/>
                </a:lnTo>
                <a:close/>
              </a:path>
              <a:path w="216534" h="119380">
                <a:moveTo>
                  <a:pt x="154331" y="52484"/>
                </a:moveTo>
                <a:lnTo>
                  <a:pt x="99307" y="52484"/>
                </a:lnTo>
                <a:lnTo>
                  <a:pt x="99410" y="55372"/>
                </a:lnTo>
                <a:lnTo>
                  <a:pt x="114097" y="90516"/>
                </a:lnTo>
                <a:lnTo>
                  <a:pt x="116204" y="92962"/>
                </a:lnTo>
                <a:lnTo>
                  <a:pt x="116365" y="93651"/>
                </a:lnTo>
                <a:lnTo>
                  <a:pt x="116414" y="95737"/>
                </a:lnTo>
                <a:lnTo>
                  <a:pt x="115156" y="99211"/>
                </a:lnTo>
                <a:lnTo>
                  <a:pt x="114097" y="100979"/>
                </a:lnTo>
                <a:lnTo>
                  <a:pt x="112031" y="105469"/>
                </a:lnTo>
                <a:lnTo>
                  <a:pt x="107509" y="109323"/>
                </a:lnTo>
                <a:lnTo>
                  <a:pt x="104035" y="109662"/>
                </a:lnTo>
                <a:lnTo>
                  <a:pt x="99523" y="110350"/>
                </a:lnTo>
                <a:lnTo>
                  <a:pt x="118627" y="110350"/>
                </a:lnTo>
                <a:lnTo>
                  <a:pt x="123278" y="103699"/>
                </a:lnTo>
                <a:lnTo>
                  <a:pt x="127885" y="97243"/>
                </a:lnTo>
                <a:lnTo>
                  <a:pt x="131159" y="91925"/>
                </a:lnTo>
                <a:lnTo>
                  <a:pt x="132896" y="87362"/>
                </a:lnTo>
                <a:lnTo>
                  <a:pt x="132896" y="85636"/>
                </a:lnTo>
                <a:lnTo>
                  <a:pt x="129391" y="84269"/>
                </a:lnTo>
                <a:lnTo>
                  <a:pt x="123162" y="80786"/>
                </a:lnTo>
                <a:lnTo>
                  <a:pt x="127541" y="60151"/>
                </a:lnTo>
                <a:lnTo>
                  <a:pt x="155667" y="60151"/>
                </a:lnTo>
                <a:lnTo>
                  <a:pt x="154806" y="54510"/>
                </a:lnTo>
                <a:lnTo>
                  <a:pt x="154331" y="52484"/>
                </a:lnTo>
                <a:close/>
              </a:path>
              <a:path w="216534" h="119380">
                <a:moveTo>
                  <a:pt x="161219" y="37286"/>
                </a:moveTo>
                <a:lnTo>
                  <a:pt x="148909" y="37286"/>
                </a:lnTo>
                <a:lnTo>
                  <a:pt x="154491" y="43347"/>
                </a:lnTo>
                <a:lnTo>
                  <a:pt x="194518" y="60344"/>
                </a:lnTo>
                <a:lnTo>
                  <a:pt x="204367" y="56799"/>
                </a:lnTo>
                <a:lnTo>
                  <a:pt x="208427" y="52999"/>
                </a:lnTo>
                <a:lnTo>
                  <a:pt x="191650" y="52999"/>
                </a:lnTo>
                <a:lnTo>
                  <a:pt x="184076" y="52361"/>
                </a:lnTo>
                <a:lnTo>
                  <a:pt x="176413" y="49473"/>
                </a:lnTo>
                <a:lnTo>
                  <a:pt x="170144" y="46360"/>
                </a:lnTo>
                <a:lnTo>
                  <a:pt x="163514" y="39720"/>
                </a:lnTo>
                <a:lnTo>
                  <a:pt x="161219" y="37286"/>
                </a:lnTo>
                <a:close/>
              </a:path>
              <a:path w="216534" h="119380">
                <a:moveTo>
                  <a:pt x="207199" y="14687"/>
                </a:moveTo>
                <a:lnTo>
                  <a:pt x="199005" y="14687"/>
                </a:lnTo>
                <a:lnTo>
                  <a:pt x="205984" y="19887"/>
                </a:lnTo>
                <a:lnTo>
                  <a:pt x="208430" y="27194"/>
                </a:lnTo>
                <a:lnTo>
                  <a:pt x="210784" y="34500"/>
                </a:lnTo>
                <a:lnTo>
                  <a:pt x="208430" y="42526"/>
                </a:lnTo>
                <a:lnTo>
                  <a:pt x="204596" y="46360"/>
                </a:lnTo>
                <a:lnTo>
                  <a:pt x="198650" y="51096"/>
                </a:lnTo>
                <a:lnTo>
                  <a:pt x="191650" y="52999"/>
                </a:lnTo>
                <a:lnTo>
                  <a:pt x="208427" y="52999"/>
                </a:lnTo>
                <a:lnTo>
                  <a:pt x="211832" y="49812"/>
                </a:lnTo>
                <a:lnTo>
                  <a:pt x="214836" y="43162"/>
                </a:lnTo>
                <a:lnTo>
                  <a:pt x="216167" y="36542"/>
                </a:lnTo>
                <a:lnTo>
                  <a:pt x="216122" y="30385"/>
                </a:lnTo>
                <a:lnTo>
                  <a:pt x="214998" y="25128"/>
                </a:lnTo>
                <a:lnTo>
                  <a:pt x="210999" y="18023"/>
                </a:lnTo>
                <a:lnTo>
                  <a:pt x="207199" y="14687"/>
                </a:lnTo>
                <a:close/>
              </a:path>
              <a:path w="216534" h="119380">
                <a:moveTo>
                  <a:pt x="157954" y="3887"/>
                </a:moveTo>
                <a:lnTo>
                  <a:pt x="160466" y="16832"/>
                </a:lnTo>
                <a:lnTo>
                  <a:pt x="168952" y="23683"/>
                </a:lnTo>
                <a:lnTo>
                  <a:pt x="179334" y="23426"/>
                </a:lnTo>
                <a:lnTo>
                  <a:pt x="187534" y="15047"/>
                </a:lnTo>
                <a:lnTo>
                  <a:pt x="199005" y="14687"/>
                </a:lnTo>
                <a:lnTo>
                  <a:pt x="207199" y="14687"/>
                </a:lnTo>
                <a:lnTo>
                  <a:pt x="206403" y="13989"/>
                </a:lnTo>
                <a:lnTo>
                  <a:pt x="175324" y="13989"/>
                </a:lnTo>
                <a:lnTo>
                  <a:pt x="166660" y="13660"/>
                </a:lnTo>
                <a:lnTo>
                  <a:pt x="163864" y="10166"/>
                </a:lnTo>
                <a:lnTo>
                  <a:pt x="157954" y="3887"/>
                </a:lnTo>
                <a:close/>
              </a:path>
              <a:path w="216534" h="119380">
                <a:moveTo>
                  <a:pt x="173965" y="0"/>
                </a:moveTo>
                <a:lnTo>
                  <a:pt x="167905" y="2028"/>
                </a:lnTo>
                <a:lnTo>
                  <a:pt x="163864" y="5315"/>
                </a:lnTo>
                <a:lnTo>
                  <a:pt x="167708" y="8788"/>
                </a:lnTo>
                <a:lnTo>
                  <a:pt x="170781" y="10166"/>
                </a:lnTo>
                <a:lnTo>
                  <a:pt x="175324" y="10875"/>
                </a:lnTo>
                <a:lnTo>
                  <a:pt x="175324" y="13989"/>
                </a:lnTo>
                <a:lnTo>
                  <a:pt x="206403" y="13989"/>
                </a:lnTo>
                <a:lnTo>
                  <a:pt x="204877" y="12650"/>
                </a:lnTo>
                <a:lnTo>
                  <a:pt x="196866" y="9431"/>
                </a:lnTo>
                <a:lnTo>
                  <a:pt x="187195" y="8788"/>
                </a:lnTo>
                <a:lnTo>
                  <a:pt x="180806" y="1497"/>
                </a:lnTo>
                <a:lnTo>
                  <a:pt x="173965" y="0"/>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9" name="object 9"/>
          <p:cNvSpPr/>
          <p:nvPr/>
        </p:nvSpPr>
        <p:spPr>
          <a:xfrm>
            <a:off x="2147943" y="2642388"/>
            <a:ext cx="388620" cy="341630"/>
          </a:xfrm>
          <a:custGeom>
            <a:avLst/>
            <a:gdLst/>
            <a:ahLst/>
            <a:cxnLst/>
            <a:rect l="l" t="t" r="r" b="b"/>
            <a:pathLst>
              <a:path w="388619" h="341630">
                <a:moveTo>
                  <a:pt x="71824" y="297179"/>
                </a:moveTo>
                <a:lnTo>
                  <a:pt x="53580" y="297179"/>
                </a:lnTo>
                <a:lnTo>
                  <a:pt x="53580" y="304800"/>
                </a:lnTo>
                <a:lnTo>
                  <a:pt x="22109" y="334009"/>
                </a:lnTo>
                <a:lnTo>
                  <a:pt x="22109" y="341629"/>
                </a:lnTo>
                <a:lnTo>
                  <a:pt x="71824" y="297179"/>
                </a:lnTo>
                <a:close/>
              </a:path>
              <a:path w="388619" h="341630">
                <a:moveTo>
                  <a:pt x="116482" y="0"/>
                </a:moveTo>
                <a:lnTo>
                  <a:pt x="112978" y="1269"/>
                </a:lnTo>
                <a:lnTo>
                  <a:pt x="107736" y="1269"/>
                </a:lnTo>
                <a:lnTo>
                  <a:pt x="102915" y="5079"/>
                </a:lnTo>
                <a:lnTo>
                  <a:pt x="59887" y="46989"/>
                </a:lnTo>
                <a:lnTo>
                  <a:pt x="25315" y="102869"/>
                </a:lnTo>
                <a:lnTo>
                  <a:pt x="4781" y="165100"/>
                </a:lnTo>
                <a:lnTo>
                  <a:pt x="81" y="212089"/>
                </a:lnTo>
                <a:lnTo>
                  <a:pt x="0" y="217169"/>
                </a:lnTo>
                <a:lnTo>
                  <a:pt x="1874" y="246379"/>
                </a:lnTo>
                <a:lnTo>
                  <a:pt x="6971" y="275589"/>
                </a:lnTo>
                <a:lnTo>
                  <a:pt x="14054" y="300989"/>
                </a:lnTo>
                <a:lnTo>
                  <a:pt x="21965" y="321309"/>
                </a:lnTo>
                <a:lnTo>
                  <a:pt x="21841" y="318769"/>
                </a:lnTo>
                <a:lnTo>
                  <a:pt x="21790" y="308609"/>
                </a:lnTo>
                <a:lnTo>
                  <a:pt x="32660" y="265429"/>
                </a:lnTo>
                <a:lnTo>
                  <a:pt x="40321" y="251459"/>
                </a:lnTo>
                <a:lnTo>
                  <a:pt x="31904" y="240029"/>
                </a:lnTo>
                <a:lnTo>
                  <a:pt x="41395" y="240029"/>
                </a:lnTo>
                <a:lnTo>
                  <a:pt x="36446" y="228600"/>
                </a:lnTo>
                <a:lnTo>
                  <a:pt x="92542" y="228600"/>
                </a:lnTo>
                <a:lnTo>
                  <a:pt x="95823" y="220979"/>
                </a:lnTo>
                <a:lnTo>
                  <a:pt x="100927" y="210819"/>
                </a:lnTo>
                <a:lnTo>
                  <a:pt x="48277" y="210819"/>
                </a:lnTo>
                <a:lnTo>
                  <a:pt x="47907" y="207009"/>
                </a:lnTo>
                <a:lnTo>
                  <a:pt x="46509" y="205739"/>
                </a:lnTo>
                <a:lnTo>
                  <a:pt x="44104" y="204469"/>
                </a:lnTo>
                <a:lnTo>
                  <a:pt x="45696" y="200659"/>
                </a:lnTo>
                <a:lnTo>
                  <a:pt x="17987" y="200659"/>
                </a:lnTo>
                <a:lnTo>
                  <a:pt x="27209" y="151129"/>
                </a:lnTo>
                <a:lnTo>
                  <a:pt x="42700" y="109219"/>
                </a:lnTo>
                <a:lnTo>
                  <a:pt x="61063" y="76200"/>
                </a:lnTo>
                <a:lnTo>
                  <a:pt x="78906" y="53339"/>
                </a:lnTo>
                <a:lnTo>
                  <a:pt x="99047" y="53339"/>
                </a:lnTo>
                <a:lnTo>
                  <a:pt x="106464" y="41909"/>
                </a:lnTo>
                <a:lnTo>
                  <a:pt x="114870" y="29209"/>
                </a:lnTo>
                <a:lnTo>
                  <a:pt x="120984" y="20319"/>
                </a:lnTo>
                <a:lnTo>
                  <a:pt x="123430" y="16509"/>
                </a:lnTo>
                <a:lnTo>
                  <a:pt x="123770" y="15239"/>
                </a:lnTo>
                <a:lnTo>
                  <a:pt x="121313" y="6350"/>
                </a:lnTo>
                <a:lnTo>
                  <a:pt x="119936" y="1269"/>
                </a:lnTo>
                <a:lnTo>
                  <a:pt x="116482" y="0"/>
                </a:lnTo>
                <a:close/>
              </a:path>
              <a:path w="388619" h="341630">
                <a:moveTo>
                  <a:pt x="79310" y="247650"/>
                </a:moveTo>
                <a:lnTo>
                  <a:pt x="73183" y="247650"/>
                </a:lnTo>
                <a:lnTo>
                  <a:pt x="66346" y="250189"/>
                </a:lnTo>
                <a:lnTo>
                  <a:pt x="83767" y="256539"/>
                </a:lnTo>
                <a:lnTo>
                  <a:pt x="61823" y="257809"/>
                </a:lnTo>
                <a:lnTo>
                  <a:pt x="61823" y="280669"/>
                </a:lnTo>
                <a:lnTo>
                  <a:pt x="35737" y="303529"/>
                </a:lnTo>
                <a:lnTo>
                  <a:pt x="35737" y="312419"/>
                </a:lnTo>
                <a:lnTo>
                  <a:pt x="53580" y="297179"/>
                </a:lnTo>
                <a:lnTo>
                  <a:pt x="71916" y="297179"/>
                </a:lnTo>
                <a:lnTo>
                  <a:pt x="77837" y="293369"/>
                </a:lnTo>
                <a:lnTo>
                  <a:pt x="80283" y="290829"/>
                </a:lnTo>
                <a:lnTo>
                  <a:pt x="83767" y="288289"/>
                </a:lnTo>
                <a:lnTo>
                  <a:pt x="87909" y="285750"/>
                </a:lnTo>
                <a:lnTo>
                  <a:pt x="112430" y="285750"/>
                </a:lnTo>
                <a:lnTo>
                  <a:pt x="125433" y="275589"/>
                </a:lnTo>
                <a:lnTo>
                  <a:pt x="147125" y="261619"/>
                </a:lnTo>
                <a:lnTo>
                  <a:pt x="166933" y="251459"/>
                </a:lnTo>
                <a:lnTo>
                  <a:pt x="87580" y="251459"/>
                </a:lnTo>
                <a:lnTo>
                  <a:pt x="84264" y="248919"/>
                </a:lnTo>
                <a:lnTo>
                  <a:pt x="79310" y="247650"/>
                </a:lnTo>
                <a:close/>
              </a:path>
              <a:path w="388619" h="341630">
                <a:moveTo>
                  <a:pt x="112430" y="285750"/>
                </a:moveTo>
                <a:lnTo>
                  <a:pt x="87909" y="285750"/>
                </a:lnTo>
                <a:lnTo>
                  <a:pt x="88629" y="289559"/>
                </a:lnTo>
                <a:lnTo>
                  <a:pt x="89307" y="293369"/>
                </a:lnTo>
                <a:lnTo>
                  <a:pt x="90355" y="297179"/>
                </a:lnTo>
                <a:lnTo>
                  <a:pt x="94868" y="300989"/>
                </a:lnTo>
                <a:lnTo>
                  <a:pt x="104303" y="292100"/>
                </a:lnTo>
                <a:lnTo>
                  <a:pt x="112430" y="285750"/>
                </a:lnTo>
                <a:close/>
              </a:path>
              <a:path w="388619" h="341630">
                <a:moveTo>
                  <a:pt x="231582" y="238759"/>
                </a:moveTo>
                <a:lnTo>
                  <a:pt x="192314" y="238759"/>
                </a:lnTo>
                <a:lnTo>
                  <a:pt x="177633" y="248919"/>
                </a:lnTo>
                <a:lnTo>
                  <a:pt x="160884" y="259079"/>
                </a:lnTo>
                <a:lnTo>
                  <a:pt x="145314" y="269239"/>
                </a:lnTo>
                <a:lnTo>
                  <a:pt x="134171" y="279400"/>
                </a:lnTo>
                <a:lnTo>
                  <a:pt x="132382" y="284479"/>
                </a:lnTo>
                <a:lnTo>
                  <a:pt x="133394" y="289559"/>
                </a:lnTo>
                <a:lnTo>
                  <a:pt x="136624" y="292100"/>
                </a:lnTo>
                <a:lnTo>
                  <a:pt x="141489" y="292100"/>
                </a:lnTo>
                <a:lnTo>
                  <a:pt x="151994" y="285750"/>
                </a:lnTo>
                <a:lnTo>
                  <a:pt x="162861" y="283209"/>
                </a:lnTo>
                <a:lnTo>
                  <a:pt x="172878" y="281939"/>
                </a:lnTo>
                <a:lnTo>
                  <a:pt x="184986" y="281939"/>
                </a:lnTo>
                <a:lnTo>
                  <a:pt x="189550" y="279400"/>
                </a:lnTo>
                <a:lnTo>
                  <a:pt x="191975" y="275589"/>
                </a:lnTo>
                <a:lnTo>
                  <a:pt x="194360" y="271779"/>
                </a:lnTo>
                <a:lnTo>
                  <a:pt x="194360" y="269239"/>
                </a:lnTo>
                <a:lnTo>
                  <a:pt x="188830" y="267969"/>
                </a:lnTo>
                <a:lnTo>
                  <a:pt x="220419" y="259079"/>
                </a:lnTo>
                <a:lnTo>
                  <a:pt x="233077" y="256539"/>
                </a:lnTo>
                <a:lnTo>
                  <a:pt x="248330" y="255269"/>
                </a:lnTo>
                <a:lnTo>
                  <a:pt x="254559" y="255269"/>
                </a:lnTo>
                <a:lnTo>
                  <a:pt x="258393" y="251459"/>
                </a:lnTo>
                <a:lnTo>
                  <a:pt x="260227" y="242569"/>
                </a:lnTo>
                <a:lnTo>
                  <a:pt x="220816" y="242569"/>
                </a:lnTo>
                <a:lnTo>
                  <a:pt x="231582" y="238759"/>
                </a:lnTo>
                <a:close/>
              </a:path>
              <a:path w="388619" h="341630">
                <a:moveTo>
                  <a:pt x="235171" y="237489"/>
                </a:moveTo>
                <a:lnTo>
                  <a:pt x="76829" y="237489"/>
                </a:lnTo>
                <a:lnTo>
                  <a:pt x="79933" y="238759"/>
                </a:lnTo>
                <a:lnTo>
                  <a:pt x="82719" y="240029"/>
                </a:lnTo>
                <a:lnTo>
                  <a:pt x="88629" y="243839"/>
                </a:lnTo>
                <a:lnTo>
                  <a:pt x="87909" y="250189"/>
                </a:lnTo>
                <a:lnTo>
                  <a:pt x="87580" y="251459"/>
                </a:lnTo>
                <a:lnTo>
                  <a:pt x="166933" y="251459"/>
                </a:lnTo>
                <a:lnTo>
                  <a:pt x="169409" y="250189"/>
                </a:lnTo>
                <a:lnTo>
                  <a:pt x="192314" y="238759"/>
                </a:lnTo>
                <a:lnTo>
                  <a:pt x="231582" y="238759"/>
                </a:lnTo>
                <a:lnTo>
                  <a:pt x="235171" y="237489"/>
                </a:lnTo>
                <a:close/>
              </a:path>
              <a:path w="388619" h="341630">
                <a:moveTo>
                  <a:pt x="41395" y="240029"/>
                </a:moveTo>
                <a:lnTo>
                  <a:pt x="31904" y="240029"/>
                </a:lnTo>
                <a:lnTo>
                  <a:pt x="43045" y="243839"/>
                </a:lnTo>
                <a:lnTo>
                  <a:pt x="41395" y="240029"/>
                </a:lnTo>
                <a:close/>
              </a:path>
              <a:path w="388619" h="341630">
                <a:moveTo>
                  <a:pt x="252144" y="238759"/>
                </a:moveTo>
                <a:lnTo>
                  <a:pt x="246033" y="238759"/>
                </a:lnTo>
                <a:lnTo>
                  <a:pt x="238449" y="240029"/>
                </a:lnTo>
                <a:lnTo>
                  <a:pt x="220816" y="242569"/>
                </a:lnTo>
                <a:lnTo>
                  <a:pt x="260227" y="242569"/>
                </a:lnTo>
                <a:lnTo>
                  <a:pt x="260489" y="241300"/>
                </a:lnTo>
                <a:lnTo>
                  <a:pt x="258064" y="240029"/>
                </a:lnTo>
                <a:lnTo>
                  <a:pt x="252144" y="238759"/>
                </a:lnTo>
                <a:close/>
              </a:path>
              <a:path w="388619" h="341630">
                <a:moveTo>
                  <a:pt x="92542" y="228600"/>
                </a:moveTo>
                <a:lnTo>
                  <a:pt x="36446" y="228600"/>
                </a:lnTo>
                <a:lnTo>
                  <a:pt x="44833" y="229869"/>
                </a:lnTo>
                <a:lnTo>
                  <a:pt x="51329" y="238759"/>
                </a:lnTo>
                <a:lnTo>
                  <a:pt x="55379" y="234950"/>
                </a:lnTo>
                <a:lnTo>
                  <a:pt x="63612" y="232409"/>
                </a:lnTo>
                <a:lnTo>
                  <a:pt x="90902" y="232409"/>
                </a:lnTo>
                <a:lnTo>
                  <a:pt x="92542" y="228600"/>
                </a:lnTo>
                <a:close/>
              </a:path>
              <a:path w="388619" h="341630">
                <a:moveTo>
                  <a:pt x="90902" y="232409"/>
                </a:moveTo>
                <a:lnTo>
                  <a:pt x="63612" y="232409"/>
                </a:lnTo>
                <a:lnTo>
                  <a:pt x="71577" y="238759"/>
                </a:lnTo>
                <a:lnTo>
                  <a:pt x="76829" y="237489"/>
                </a:lnTo>
                <a:lnTo>
                  <a:pt x="235171" y="237489"/>
                </a:lnTo>
                <a:lnTo>
                  <a:pt x="238760" y="236219"/>
                </a:lnTo>
                <a:lnTo>
                  <a:pt x="96399" y="236219"/>
                </a:lnTo>
                <a:lnTo>
                  <a:pt x="94580" y="233679"/>
                </a:lnTo>
                <a:lnTo>
                  <a:pt x="90355" y="233679"/>
                </a:lnTo>
                <a:lnTo>
                  <a:pt x="90902" y="232409"/>
                </a:lnTo>
                <a:close/>
              </a:path>
              <a:path w="388619" h="341630">
                <a:moveTo>
                  <a:pt x="332529" y="78739"/>
                </a:moveTo>
                <a:lnTo>
                  <a:pt x="328017" y="80009"/>
                </a:lnTo>
                <a:lnTo>
                  <a:pt x="323664" y="80009"/>
                </a:lnTo>
                <a:lnTo>
                  <a:pt x="317667" y="82550"/>
                </a:lnTo>
                <a:lnTo>
                  <a:pt x="310305" y="85089"/>
                </a:lnTo>
                <a:lnTo>
                  <a:pt x="301859" y="87629"/>
                </a:lnTo>
                <a:lnTo>
                  <a:pt x="282235" y="96519"/>
                </a:lnTo>
                <a:lnTo>
                  <a:pt x="232815" y="121919"/>
                </a:lnTo>
                <a:lnTo>
                  <a:pt x="179168" y="158750"/>
                </a:lnTo>
                <a:lnTo>
                  <a:pt x="138019" y="193039"/>
                </a:lnTo>
                <a:lnTo>
                  <a:pt x="118877" y="212089"/>
                </a:lnTo>
                <a:lnTo>
                  <a:pt x="113670" y="217169"/>
                </a:lnTo>
                <a:lnTo>
                  <a:pt x="108135" y="223519"/>
                </a:lnTo>
                <a:lnTo>
                  <a:pt x="102352" y="229869"/>
                </a:lnTo>
                <a:lnTo>
                  <a:pt x="96399" y="236219"/>
                </a:lnTo>
                <a:lnTo>
                  <a:pt x="238760" y="236219"/>
                </a:lnTo>
                <a:lnTo>
                  <a:pt x="242349" y="234950"/>
                </a:lnTo>
                <a:lnTo>
                  <a:pt x="287216" y="222250"/>
                </a:lnTo>
                <a:lnTo>
                  <a:pt x="292452" y="220979"/>
                </a:lnTo>
                <a:lnTo>
                  <a:pt x="136278" y="220979"/>
                </a:lnTo>
                <a:lnTo>
                  <a:pt x="170203" y="191769"/>
                </a:lnTo>
                <a:lnTo>
                  <a:pt x="209826" y="163829"/>
                </a:lnTo>
                <a:lnTo>
                  <a:pt x="255119" y="139700"/>
                </a:lnTo>
                <a:lnTo>
                  <a:pt x="306052" y="121919"/>
                </a:lnTo>
                <a:lnTo>
                  <a:pt x="343391" y="121919"/>
                </a:lnTo>
                <a:lnTo>
                  <a:pt x="349718" y="119379"/>
                </a:lnTo>
                <a:lnTo>
                  <a:pt x="363443" y="115569"/>
                </a:lnTo>
                <a:lnTo>
                  <a:pt x="378400" y="111759"/>
                </a:lnTo>
                <a:lnTo>
                  <a:pt x="385749" y="110489"/>
                </a:lnTo>
                <a:lnTo>
                  <a:pt x="387126" y="107950"/>
                </a:lnTo>
                <a:lnTo>
                  <a:pt x="387296" y="105409"/>
                </a:lnTo>
                <a:lnTo>
                  <a:pt x="305004" y="105409"/>
                </a:lnTo>
                <a:lnTo>
                  <a:pt x="315930" y="100329"/>
                </a:lnTo>
                <a:lnTo>
                  <a:pt x="323462" y="96519"/>
                </a:lnTo>
                <a:lnTo>
                  <a:pt x="328903" y="93979"/>
                </a:lnTo>
                <a:lnTo>
                  <a:pt x="333557" y="91439"/>
                </a:lnTo>
                <a:lnTo>
                  <a:pt x="335263" y="90169"/>
                </a:lnTo>
                <a:lnTo>
                  <a:pt x="336332" y="87629"/>
                </a:lnTo>
                <a:lnTo>
                  <a:pt x="336332" y="80009"/>
                </a:lnTo>
                <a:lnTo>
                  <a:pt x="332529" y="78739"/>
                </a:lnTo>
                <a:close/>
              </a:path>
              <a:path w="388619" h="341630">
                <a:moveTo>
                  <a:pt x="93490" y="232409"/>
                </a:moveTo>
                <a:lnTo>
                  <a:pt x="90355" y="233679"/>
                </a:lnTo>
                <a:lnTo>
                  <a:pt x="94580" y="233679"/>
                </a:lnTo>
                <a:lnTo>
                  <a:pt x="93490" y="232409"/>
                </a:lnTo>
                <a:close/>
              </a:path>
              <a:path w="388619" h="341630">
                <a:moveTo>
                  <a:pt x="343391" y="121919"/>
                </a:moveTo>
                <a:lnTo>
                  <a:pt x="306052" y="121919"/>
                </a:lnTo>
                <a:lnTo>
                  <a:pt x="257670" y="143509"/>
                </a:lnTo>
                <a:lnTo>
                  <a:pt x="208265" y="171450"/>
                </a:lnTo>
                <a:lnTo>
                  <a:pt x="165310" y="199389"/>
                </a:lnTo>
                <a:lnTo>
                  <a:pt x="136278" y="220979"/>
                </a:lnTo>
                <a:lnTo>
                  <a:pt x="292452" y="220979"/>
                </a:lnTo>
                <a:lnTo>
                  <a:pt x="308159" y="217169"/>
                </a:lnTo>
                <a:lnTo>
                  <a:pt x="214217" y="217169"/>
                </a:lnTo>
                <a:lnTo>
                  <a:pt x="242121" y="203200"/>
                </a:lnTo>
                <a:lnTo>
                  <a:pt x="266267" y="193039"/>
                </a:lnTo>
                <a:lnTo>
                  <a:pt x="289698" y="184150"/>
                </a:lnTo>
                <a:lnTo>
                  <a:pt x="315457" y="177800"/>
                </a:lnTo>
                <a:lnTo>
                  <a:pt x="325550" y="173989"/>
                </a:lnTo>
                <a:lnTo>
                  <a:pt x="327297" y="172719"/>
                </a:lnTo>
                <a:lnTo>
                  <a:pt x="327729" y="168909"/>
                </a:lnTo>
                <a:lnTo>
                  <a:pt x="278209" y="168909"/>
                </a:lnTo>
                <a:lnTo>
                  <a:pt x="297058" y="161289"/>
                </a:lnTo>
                <a:lnTo>
                  <a:pt x="315856" y="152400"/>
                </a:lnTo>
                <a:lnTo>
                  <a:pt x="333666" y="146050"/>
                </a:lnTo>
                <a:lnTo>
                  <a:pt x="349549" y="139700"/>
                </a:lnTo>
                <a:lnTo>
                  <a:pt x="353743" y="138429"/>
                </a:lnTo>
                <a:lnTo>
                  <a:pt x="356158" y="135889"/>
                </a:lnTo>
                <a:lnTo>
                  <a:pt x="356158" y="134619"/>
                </a:lnTo>
                <a:lnTo>
                  <a:pt x="312671" y="134619"/>
                </a:lnTo>
                <a:lnTo>
                  <a:pt x="333902" y="125729"/>
                </a:lnTo>
                <a:lnTo>
                  <a:pt x="343391" y="121919"/>
                </a:lnTo>
                <a:close/>
              </a:path>
              <a:path w="388619" h="341630">
                <a:moveTo>
                  <a:pt x="318910" y="201929"/>
                </a:moveTo>
                <a:lnTo>
                  <a:pt x="305364" y="201929"/>
                </a:lnTo>
                <a:lnTo>
                  <a:pt x="289166" y="203200"/>
                </a:lnTo>
                <a:lnTo>
                  <a:pt x="268929" y="204469"/>
                </a:lnTo>
                <a:lnTo>
                  <a:pt x="244122" y="209550"/>
                </a:lnTo>
                <a:lnTo>
                  <a:pt x="214217" y="217169"/>
                </a:lnTo>
                <a:lnTo>
                  <a:pt x="308159" y="217169"/>
                </a:lnTo>
                <a:lnTo>
                  <a:pt x="316526" y="214629"/>
                </a:lnTo>
                <a:lnTo>
                  <a:pt x="317574" y="212089"/>
                </a:lnTo>
                <a:lnTo>
                  <a:pt x="317903" y="207009"/>
                </a:lnTo>
                <a:lnTo>
                  <a:pt x="318910" y="201929"/>
                </a:lnTo>
                <a:close/>
              </a:path>
              <a:path w="388619" h="341630">
                <a:moveTo>
                  <a:pt x="95148" y="170179"/>
                </a:moveTo>
                <a:lnTo>
                  <a:pt x="63242" y="170179"/>
                </a:lnTo>
                <a:lnTo>
                  <a:pt x="57510" y="182879"/>
                </a:lnTo>
                <a:lnTo>
                  <a:pt x="53262" y="194309"/>
                </a:lnTo>
                <a:lnTo>
                  <a:pt x="50262" y="203200"/>
                </a:lnTo>
                <a:lnTo>
                  <a:pt x="48277" y="210819"/>
                </a:lnTo>
                <a:lnTo>
                  <a:pt x="100927" y="210819"/>
                </a:lnTo>
                <a:lnTo>
                  <a:pt x="102203" y="208279"/>
                </a:lnTo>
                <a:lnTo>
                  <a:pt x="103772" y="204469"/>
                </a:lnTo>
                <a:lnTo>
                  <a:pt x="82020" y="204469"/>
                </a:lnTo>
                <a:lnTo>
                  <a:pt x="89073" y="184150"/>
                </a:lnTo>
                <a:lnTo>
                  <a:pt x="95148" y="170179"/>
                </a:lnTo>
                <a:close/>
              </a:path>
              <a:path w="388619" h="341630">
                <a:moveTo>
                  <a:pt x="101487" y="182879"/>
                </a:moveTo>
                <a:lnTo>
                  <a:pt x="97643" y="186689"/>
                </a:lnTo>
                <a:lnTo>
                  <a:pt x="95237" y="187959"/>
                </a:lnTo>
                <a:lnTo>
                  <a:pt x="91445" y="193039"/>
                </a:lnTo>
                <a:lnTo>
                  <a:pt x="90355" y="194309"/>
                </a:lnTo>
                <a:lnTo>
                  <a:pt x="82020" y="204469"/>
                </a:lnTo>
                <a:lnTo>
                  <a:pt x="103772" y="204469"/>
                </a:lnTo>
                <a:lnTo>
                  <a:pt x="105341" y="200659"/>
                </a:lnTo>
                <a:lnTo>
                  <a:pt x="107407" y="194309"/>
                </a:lnTo>
                <a:lnTo>
                  <a:pt x="106369" y="190500"/>
                </a:lnTo>
                <a:lnTo>
                  <a:pt x="104303" y="187959"/>
                </a:lnTo>
                <a:lnTo>
                  <a:pt x="101487" y="182879"/>
                </a:lnTo>
                <a:close/>
              </a:path>
              <a:path w="388619" h="341630">
                <a:moveTo>
                  <a:pt x="99047" y="53339"/>
                </a:moveTo>
                <a:lnTo>
                  <a:pt x="78906" y="53339"/>
                </a:lnTo>
                <a:lnTo>
                  <a:pt x="57591" y="91439"/>
                </a:lnTo>
                <a:lnTo>
                  <a:pt x="40749" y="130809"/>
                </a:lnTo>
                <a:lnTo>
                  <a:pt x="27756" y="168909"/>
                </a:lnTo>
                <a:lnTo>
                  <a:pt x="17987" y="200659"/>
                </a:lnTo>
                <a:lnTo>
                  <a:pt x="45696" y="200659"/>
                </a:lnTo>
                <a:lnTo>
                  <a:pt x="47818" y="195579"/>
                </a:lnTo>
                <a:lnTo>
                  <a:pt x="51957" y="187959"/>
                </a:lnTo>
                <a:lnTo>
                  <a:pt x="56954" y="179069"/>
                </a:lnTo>
                <a:lnTo>
                  <a:pt x="63242" y="170179"/>
                </a:lnTo>
                <a:lnTo>
                  <a:pt x="95148" y="170179"/>
                </a:lnTo>
                <a:lnTo>
                  <a:pt x="101087" y="160019"/>
                </a:lnTo>
                <a:lnTo>
                  <a:pt x="107736" y="147319"/>
                </a:lnTo>
                <a:lnTo>
                  <a:pt x="90705" y="147319"/>
                </a:lnTo>
                <a:lnTo>
                  <a:pt x="98990" y="132079"/>
                </a:lnTo>
                <a:lnTo>
                  <a:pt x="113614" y="106679"/>
                </a:lnTo>
                <a:lnTo>
                  <a:pt x="114893" y="104139"/>
                </a:lnTo>
                <a:lnTo>
                  <a:pt x="93850" y="104139"/>
                </a:lnTo>
                <a:lnTo>
                  <a:pt x="104967" y="86359"/>
                </a:lnTo>
                <a:lnTo>
                  <a:pt x="113834" y="73659"/>
                </a:lnTo>
                <a:lnTo>
                  <a:pt x="89307" y="73659"/>
                </a:lnTo>
                <a:lnTo>
                  <a:pt x="97399" y="55879"/>
                </a:lnTo>
                <a:lnTo>
                  <a:pt x="99047" y="53339"/>
                </a:lnTo>
                <a:close/>
              </a:path>
              <a:path w="388619" h="341630">
                <a:moveTo>
                  <a:pt x="329713" y="161289"/>
                </a:moveTo>
                <a:lnTo>
                  <a:pt x="321387" y="161289"/>
                </a:lnTo>
                <a:lnTo>
                  <a:pt x="316024" y="162559"/>
                </a:lnTo>
                <a:lnTo>
                  <a:pt x="307387" y="162559"/>
                </a:lnTo>
                <a:lnTo>
                  <a:pt x="294956" y="165100"/>
                </a:lnTo>
                <a:lnTo>
                  <a:pt x="278209" y="168909"/>
                </a:lnTo>
                <a:lnTo>
                  <a:pt x="327729" y="168909"/>
                </a:lnTo>
                <a:lnTo>
                  <a:pt x="328017" y="166369"/>
                </a:lnTo>
                <a:lnTo>
                  <a:pt x="329713" y="161289"/>
                </a:lnTo>
                <a:close/>
              </a:path>
              <a:path w="388619" h="341630">
                <a:moveTo>
                  <a:pt x="104991" y="133350"/>
                </a:moveTo>
                <a:lnTo>
                  <a:pt x="102915" y="134619"/>
                </a:lnTo>
                <a:lnTo>
                  <a:pt x="99061" y="135889"/>
                </a:lnTo>
                <a:lnTo>
                  <a:pt x="98023" y="138429"/>
                </a:lnTo>
                <a:lnTo>
                  <a:pt x="90705" y="147319"/>
                </a:lnTo>
                <a:lnTo>
                  <a:pt x="107736" y="147319"/>
                </a:lnTo>
                <a:lnTo>
                  <a:pt x="108815" y="144779"/>
                </a:lnTo>
                <a:lnTo>
                  <a:pt x="108815" y="140969"/>
                </a:lnTo>
                <a:lnTo>
                  <a:pt x="107407" y="137159"/>
                </a:lnTo>
                <a:lnTo>
                  <a:pt x="106369" y="134619"/>
                </a:lnTo>
                <a:lnTo>
                  <a:pt x="104991" y="133350"/>
                </a:lnTo>
                <a:close/>
              </a:path>
              <a:path w="388619" h="341630">
                <a:moveTo>
                  <a:pt x="355131" y="127000"/>
                </a:moveTo>
                <a:lnTo>
                  <a:pt x="350958" y="127000"/>
                </a:lnTo>
                <a:lnTo>
                  <a:pt x="343744" y="128269"/>
                </a:lnTo>
                <a:lnTo>
                  <a:pt x="334805" y="129539"/>
                </a:lnTo>
                <a:lnTo>
                  <a:pt x="324372" y="132079"/>
                </a:lnTo>
                <a:lnTo>
                  <a:pt x="312671" y="134619"/>
                </a:lnTo>
                <a:lnTo>
                  <a:pt x="356158" y="134619"/>
                </a:lnTo>
                <a:lnTo>
                  <a:pt x="356158" y="128269"/>
                </a:lnTo>
                <a:lnTo>
                  <a:pt x="355131" y="127000"/>
                </a:lnTo>
                <a:close/>
              </a:path>
              <a:path w="388619" h="341630">
                <a:moveTo>
                  <a:pt x="379490" y="96519"/>
                </a:moveTo>
                <a:lnTo>
                  <a:pt x="365744" y="96519"/>
                </a:lnTo>
                <a:lnTo>
                  <a:pt x="347327" y="97789"/>
                </a:lnTo>
                <a:lnTo>
                  <a:pt x="326370" y="100329"/>
                </a:lnTo>
                <a:lnTo>
                  <a:pt x="305004" y="105409"/>
                </a:lnTo>
                <a:lnTo>
                  <a:pt x="387296" y="105409"/>
                </a:lnTo>
                <a:lnTo>
                  <a:pt x="387465" y="102869"/>
                </a:lnTo>
                <a:lnTo>
                  <a:pt x="388304" y="97789"/>
                </a:lnTo>
                <a:lnTo>
                  <a:pt x="384351" y="97789"/>
                </a:lnTo>
                <a:lnTo>
                  <a:pt x="379490" y="96519"/>
                </a:lnTo>
                <a:close/>
              </a:path>
              <a:path w="388619" h="341630">
                <a:moveTo>
                  <a:pt x="112978" y="83819"/>
                </a:moveTo>
                <a:lnTo>
                  <a:pt x="109863" y="87629"/>
                </a:lnTo>
                <a:lnTo>
                  <a:pt x="107407" y="90169"/>
                </a:lnTo>
                <a:lnTo>
                  <a:pt x="105341" y="91439"/>
                </a:lnTo>
                <a:lnTo>
                  <a:pt x="101137" y="96519"/>
                </a:lnTo>
                <a:lnTo>
                  <a:pt x="93850" y="104139"/>
                </a:lnTo>
                <a:lnTo>
                  <a:pt x="114893" y="104139"/>
                </a:lnTo>
                <a:lnTo>
                  <a:pt x="116811" y="100329"/>
                </a:lnTo>
                <a:lnTo>
                  <a:pt x="118538" y="96519"/>
                </a:lnTo>
                <a:lnTo>
                  <a:pt x="120984" y="95250"/>
                </a:lnTo>
                <a:lnTo>
                  <a:pt x="116482" y="88900"/>
                </a:lnTo>
                <a:lnTo>
                  <a:pt x="112978" y="83819"/>
                </a:lnTo>
                <a:close/>
              </a:path>
              <a:path w="388619" h="341630">
                <a:moveTo>
                  <a:pt x="388514" y="96519"/>
                </a:moveTo>
                <a:lnTo>
                  <a:pt x="384351" y="97789"/>
                </a:lnTo>
                <a:lnTo>
                  <a:pt x="388304" y="97789"/>
                </a:lnTo>
                <a:lnTo>
                  <a:pt x="388514" y="96519"/>
                </a:lnTo>
                <a:close/>
              </a:path>
              <a:path w="388619" h="341630">
                <a:moveTo>
                  <a:pt x="124787" y="39369"/>
                </a:moveTo>
                <a:lnTo>
                  <a:pt x="119936" y="41909"/>
                </a:lnTo>
                <a:lnTo>
                  <a:pt x="117490" y="44450"/>
                </a:lnTo>
                <a:lnTo>
                  <a:pt x="111091" y="50800"/>
                </a:lnTo>
                <a:lnTo>
                  <a:pt x="106150" y="55879"/>
                </a:lnTo>
                <a:lnTo>
                  <a:pt x="99833" y="62229"/>
                </a:lnTo>
                <a:lnTo>
                  <a:pt x="89307" y="73659"/>
                </a:lnTo>
                <a:lnTo>
                  <a:pt x="113834" y="73659"/>
                </a:lnTo>
                <a:lnTo>
                  <a:pt x="114721" y="72389"/>
                </a:lnTo>
                <a:lnTo>
                  <a:pt x="122126" y="63500"/>
                </a:lnTo>
                <a:lnTo>
                  <a:pt x="126195" y="58419"/>
                </a:lnTo>
                <a:lnTo>
                  <a:pt x="129659" y="52069"/>
                </a:lnTo>
                <a:lnTo>
                  <a:pt x="130008" y="50800"/>
                </a:lnTo>
                <a:lnTo>
                  <a:pt x="124787" y="39369"/>
                </a:lnTo>
                <a:close/>
              </a:path>
            </a:pathLst>
          </a:custGeom>
          <a:solidFill>
            <a:srgbClr val="FFFFFF"/>
          </a:solidFill>
        </p:spPr>
        <p:txBody>
          <a:bodyPr wrap="square" lIns="0" tIns="0" rIns="0" bIns="0" rtlCol="0"/>
          <a:lstStyle/>
          <a:p>
            <a:endParaRPr>
              <a:ea typeface="Tahoma" panose="020B0604030504040204" charset="0"/>
              <a:cs typeface="Tahoma" panose="020B0604030504040204" charset="0"/>
            </a:endParaRPr>
          </a:p>
        </p:txBody>
      </p:sp>
      <p:sp>
        <p:nvSpPr>
          <p:cNvPr id="10" name="object 10"/>
          <p:cNvSpPr txBox="1"/>
          <p:nvPr/>
        </p:nvSpPr>
        <p:spPr>
          <a:xfrm>
            <a:off x="2591729" y="2912119"/>
            <a:ext cx="3281679" cy="161583"/>
          </a:xfrm>
          <a:prstGeom prst="rect">
            <a:avLst/>
          </a:prstGeom>
        </p:spPr>
        <p:txBody>
          <a:bodyPr vert="horz" wrap="square" lIns="0" tIns="15240" rIns="0" bIns="0" rtlCol="0">
            <a:spAutoFit/>
          </a:bodyPr>
          <a:lstStyle/>
          <a:p>
            <a:pPr>
              <a:spcBef>
                <a:spcPts val="120"/>
              </a:spcBef>
            </a:pPr>
            <a:r>
              <a:rPr sz="950" spc="-5" dirty="0">
                <a:solidFill>
                  <a:srgbClr val="FFFFFF"/>
                </a:solidFill>
                <a:latin typeface="Tahoma" panose="020B0604030504040204"/>
                <a:ea typeface="Tahoma" panose="020B0604030504040204" charset="0"/>
                <a:cs typeface="Tahoma" panose="020B0604030504040204"/>
              </a:rPr>
              <a:t>The</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Knowledge,</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Information</a:t>
            </a:r>
            <a:r>
              <a:rPr sz="950" spc="-60"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and</a:t>
            </a:r>
            <a:r>
              <a:rPr sz="950" spc="-60" dirty="0">
                <a:solidFill>
                  <a:srgbClr val="FFFFFF"/>
                </a:solidFill>
                <a:latin typeface="Tahoma" panose="020B0604030504040204"/>
                <a:ea typeface="Tahoma" panose="020B0604030504040204" charset="0"/>
                <a:cs typeface="Tahoma" panose="020B0604030504040204"/>
              </a:rPr>
              <a:t> </a:t>
            </a:r>
            <a:r>
              <a:rPr sz="950" spc="-10" dirty="0">
                <a:solidFill>
                  <a:srgbClr val="FFFFFF"/>
                </a:solidFill>
                <a:latin typeface="Tahoma" panose="020B0604030504040204"/>
                <a:ea typeface="Tahoma" panose="020B0604030504040204" charset="0"/>
                <a:cs typeface="Tahoma" panose="020B0604030504040204"/>
              </a:rPr>
              <a:t>Innovation</a:t>
            </a:r>
            <a:r>
              <a:rPr sz="950" spc="-60" dirty="0">
                <a:solidFill>
                  <a:srgbClr val="FFFFFF"/>
                </a:solidFill>
                <a:latin typeface="Tahoma" panose="020B0604030504040204"/>
                <a:ea typeface="Tahoma" panose="020B0604030504040204" charset="0"/>
                <a:cs typeface="Tahoma" panose="020B0604030504040204"/>
              </a:rPr>
              <a:t> </a:t>
            </a:r>
            <a:r>
              <a:rPr sz="950" spc="25" dirty="0">
                <a:solidFill>
                  <a:srgbClr val="FFFFFF"/>
                </a:solidFill>
                <a:latin typeface="Tahoma" panose="020B0604030504040204"/>
                <a:ea typeface="Tahoma" panose="020B0604030504040204" charset="0"/>
                <a:cs typeface="Tahoma" panose="020B0604030504040204"/>
              </a:rPr>
              <a:t>Research</a:t>
            </a:r>
            <a:r>
              <a:rPr sz="950" spc="-65" dirty="0">
                <a:solidFill>
                  <a:srgbClr val="FFFFFF"/>
                </a:solidFill>
                <a:latin typeface="Tahoma" panose="020B0604030504040204"/>
                <a:ea typeface="Tahoma" panose="020B0604030504040204" charset="0"/>
                <a:cs typeface="Tahoma" panose="020B0604030504040204"/>
              </a:rPr>
              <a:t> </a:t>
            </a:r>
            <a:r>
              <a:rPr sz="950" spc="5" dirty="0">
                <a:solidFill>
                  <a:srgbClr val="FFFFFF"/>
                </a:solidFill>
                <a:latin typeface="Tahoma" panose="020B0604030504040204"/>
                <a:ea typeface="Tahoma" panose="020B0604030504040204" charset="0"/>
                <a:cs typeface="Tahoma" panose="020B0604030504040204"/>
              </a:rPr>
              <a:t>Group</a:t>
            </a:r>
            <a:endParaRPr sz="950">
              <a:latin typeface="Tahoma" panose="020B0604030504040204"/>
              <a:ea typeface="Tahoma" panose="020B0604030504040204" charset="0"/>
              <a:cs typeface="Tahoma" panose="020B0604030504040204"/>
            </a:endParaRPr>
          </a:p>
        </p:txBody>
      </p:sp>
      <p:sp>
        <p:nvSpPr>
          <p:cNvPr id="16" name="Rectangle 15"/>
          <p:cNvSpPr/>
          <p:nvPr/>
        </p:nvSpPr>
        <p:spPr>
          <a:xfrm>
            <a:off x="914400" y="457200"/>
            <a:ext cx="10757844" cy="1469185"/>
          </a:xfrm>
          <a:prstGeom prst="rect">
            <a:avLst/>
          </a:prstGeom>
        </p:spPr>
        <p:txBody>
          <a:bodyPr wrap="square">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Would the purchase precondition increase promotion effectiveness?</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
        <p:nvSpPr>
          <p:cNvPr id="12" name="TextBox 11"/>
          <p:cNvSpPr txBox="1"/>
          <p:nvPr/>
        </p:nvSpPr>
        <p:spPr>
          <a:xfrm>
            <a:off x="0" y="2200186"/>
            <a:ext cx="5946492" cy="2207849"/>
          </a:xfrm>
          <a:prstGeom prst="rect">
            <a:avLst/>
          </a:prstGeom>
          <a:noFill/>
        </p:spPr>
        <p:txBody>
          <a:bodyPr wrap="square" rtlCol="0">
            <a:spAutoFit/>
          </a:bodyPr>
          <a:lstStyle/>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Marketing</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Professionals</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endPar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from</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err="1">
                <a:solidFill>
                  <a:schemeClr val="tx1">
                    <a:lumMod val="75000"/>
                    <a:lumOff val="25000"/>
                  </a:schemeClr>
                </a:solidFill>
                <a:latin typeface="Tahoma" panose="020B0604030504040204" charset="0"/>
                <a:ea typeface="Tahoma" panose="020B0604030504040204" charset="0"/>
                <a:cs typeface="Tahoma" panose="020B0604030504040204" charset="0"/>
              </a:rPr>
              <a:t>Centiment</a:t>
            </a:r>
            <a:r>
              <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p>
        </p:txBody>
      </p:sp>
      <p:sp>
        <p:nvSpPr>
          <p:cNvPr id="11" name="Rectangle 10"/>
          <p:cNvSpPr/>
          <p:nvPr/>
        </p:nvSpPr>
        <p:spPr>
          <a:xfrm>
            <a:off x="671607" y="4681836"/>
            <a:ext cx="5201801" cy="1049711"/>
          </a:xfrm>
          <a:prstGeom prst="rect">
            <a:avLst/>
          </a:prstGeom>
        </p:spPr>
        <p:txBody>
          <a:bodyPr wrap="square">
            <a:spAutoFit/>
          </a:bodyPr>
          <a:lstStyle/>
          <a:p>
            <a:pPr algn="ctr">
              <a:lnSpc>
                <a:spcPct val="150000"/>
              </a:lnSpc>
            </a:pPr>
            <a:r>
              <a:rPr lang="en-US" altLang="zh-CN" sz="4800" b="1" dirty="0">
                <a:solidFill>
                  <a:schemeClr val="tx1">
                    <a:lumMod val="75000"/>
                    <a:lumOff val="25000"/>
                  </a:schemeClr>
                </a:solidFill>
                <a:latin typeface="Tahoma" panose="020B0604030504040204" charset="0"/>
                <a:ea typeface="Tahoma" panose="020B0604030504040204" charset="0"/>
                <a:cs typeface="Tahoma" panose="020B0604030504040204" charset="0"/>
              </a:rPr>
              <a:t>28%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predicted so</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cxnSp>
        <p:nvCxnSpPr>
          <p:cNvPr id="13" name="Straight Connector 12"/>
          <p:cNvCxnSpPr/>
          <p:nvPr/>
        </p:nvCxnSpPr>
        <p:spPr>
          <a:xfrm>
            <a:off x="6096000" y="2400730"/>
            <a:ext cx="0" cy="3613914"/>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92717" y="2642388"/>
            <a:ext cx="4677884" cy="1469185"/>
          </a:xfrm>
          <a:prstGeom prst="rect">
            <a:avLst/>
          </a:prstGeom>
          <a:noFill/>
        </p:spPr>
        <p:txBody>
          <a:bodyPr wrap="none" rtlCol="0">
            <a:spAutoFit/>
          </a:bodyPr>
          <a:lstStyle/>
          <a:p>
            <a:pPr algn="ctr">
              <a:lnSpc>
                <a:spcPct val="150000"/>
              </a:lnSpc>
            </a:pPr>
            <a:r>
              <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Lay Grocery Shoppers</a:t>
            </a:r>
          </a:p>
          <a:p>
            <a:pPr algn="ctr">
              <a:lnSpc>
                <a:spcPct val="150000"/>
              </a:lnSpc>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from</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Prolific</a:t>
            </a:r>
            <a:endParaRPr lang="en-US" sz="3200" dirty="0">
              <a:ea typeface="Tahoma" panose="020B0604030504040204" charset="0"/>
              <a:cs typeface="Tahoma" panose="020B0604030504040204" charset="0"/>
            </a:endParaRPr>
          </a:p>
        </p:txBody>
      </p:sp>
      <p:sp>
        <p:nvSpPr>
          <p:cNvPr id="17" name="Rectangle 16"/>
          <p:cNvSpPr/>
          <p:nvPr/>
        </p:nvSpPr>
        <p:spPr>
          <a:xfrm>
            <a:off x="6629400" y="4655603"/>
            <a:ext cx="4604519" cy="1049711"/>
          </a:xfrm>
          <a:prstGeom prst="rect">
            <a:avLst/>
          </a:prstGeom>
        </p:spPr>
        <p:txBody>
          <a:bodyPr wrap="square">
            <a:spAutoFit/>
          </a:bodyPr>
          <a:lstStyle/>
          <a:p>
            <a:pPr algn="ctr">
              <a:lnSpc>
                <a:spcPct val="150000"/>
              </a:lnSpc>
            </a:pPr>
            <a:r>
              <a:rPr lang="en-US" altLang="zh-CN" sz="4800" b="1" dirty="0">
                <a:solidFill>
                  <a:schemeClr val="tx1">
                    <a:lumMod val="75000"/>
                    <a:lumOff val="25000"/>
                  </a:schemeClr>
                </a:solidFill>
                <a:latin typeface="Tahoma" panose="020B0604030504040204" charset="0"/>
                <a:ea typeface="Tahoma" panose="020B0604030504040204" charset="0"/>
                <a:cs typeface="Tahoma" panose="020B0604030504040204" charset="0"/>
              </a:rPr>
              <a:t>10%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predicted so</a:t>
            </a:r>
            <a:endParaRPr 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5736423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99DD5FC0-53BE-10BE-E82B-F1CAB122AA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740424" y="458870"/>
            <a:ext cx="2613376" cy="2687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le Griffin">
            <a:extLst>
              <a:ext uri="{FF2B5EF4-FFF2-40B4-BE49-F238E27FC236}">
                <a16:creationId xmlns:a16="http://schemas.microsoft.com/office/drawing/2014/main" id="{33C8DF24-D1F0-21C1-0733-B70D26E89F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35733" y="418802"/>
            <a:ext cx="2143178" cy="27533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C53E5F4-B760-968E-D946-05B86C283301}"/>
              </a:ext>
            </a:extLst>
          </p:cNvPr>
          <p:cNvPicPr>
            <a:picLocks noChangeAspect="1"/>
          </p:cNvPicPr>
          <p:nvPr/>
        </p:nvPicPr>
        <p:blipFill>
          <a:blip r:embed="rId5"/>
          <a:stretch>
            <a:fillRect/>
          </a:stretch>
        </p:blipFill>
        <p:spPr>
          <a:xfrm>
            <a:off x="443552" y="3993094"/>
            <a:ext cx="5492181" cy="1797889"/>
          </a:xfrm>
          <a:prstGeom prst="rect">
            <a:avLst/>
          </a:prstGeom>
        </p:spPr>
      </p:pic>
      <p:sp>
        <p:nvSpPr>
          <p:cNvPr id="2" name="Title 1">
            <a:extLst>
              <a:ext uri="{FF2B5EF4-FFF2-40B4-BE49-F238E27FC236}">
                <a16:creationId xmlns:a16="http://schemas.microsoft.com/office/drawing/2014/main" id="{A99F46CD-FBA8-57C1-6B1D-8F3028641157}"/>
              </a:ext>
            </a:extLst>
          </p:cNvPr>
          <p:cNvSpPr>
            <a:spLocks noGrp="1"/>
          </p:cNvSpPr>
          <p:nvPr>
            <p:ph type="title"/>
          </p:nvPr>
        </p:nvSpPr>
        <p:spPr>
          <a:xfrm>
            <a:off x="6491653" y="3799272"/>
            <a:ext cx="5193748" cy="637124"/>
          </a:xfrm>
        </p:spPr>
        <p:txBody>
          <a:bodyPr vert="horz" lIns="91440" tIns="45720" rIns="91440" bIns="45720" rtlCol="0" anchor="ctr">
            <a:normAutofit/>
          </a:bodyPr>
          <a:lstStyle/>
          <a:p>
            <a:r>
              <a:rPr lang="en-US" sz="3200" kern="1200">
                <a:solidFill>
                  <a:srgbClr val="FFFFFF"/>
                </a:solidFill>
                <a:latin typeface="+mj-lt"/>
                <a:ea typeface="+mj-ea"/>
                <a:cs typeface="+mj-cs"/>
              </a:rPr>
              <a:t>T</a:t>
            </a:r>
            <a:r>
              <a:rPr lang="en-US" altLang="zh-CN" sz="3200" kern="1200">
                <a:solidFill>
                  <a:srgbClr val="FFFFFF"/>
                </a:solidFill>
                <a:latin typeface="+mj-lt"/>
                <a:ea typeface="+mj-ea"/>
                <a:cs typeface="+mj-cs"/>
              </a:rPr>
              <a:t>hank you!</a:t>
            </a:r>
            <a:endParaRPr lang="en-US" sz="3200" kern="1200">
              <a:solidFill>
                <a:srgbClr val="FFFFFF"/>
              </a:solidFill>
              <a:latin typeface="+mj-lt"/>
              <a:ea typeface="+mj-ea"/>
              <a:cs typeface="+mj-cs"/>
            </a:endParaRPr>
          </a:p>
        </p:txBody>
      </p:sp>
      <p:sp>
        <p:nvSpPr>
          <p:cNvPr id="3" name="Title 1">
            <a:extLst>
              <a:ext uri="{FF2B5EF4-FFF2-40B4-BE49-F238E27FC236}">
                <a16:creationId xmlns:a16="http://schemas.microsoft.com/office/drawing/2014/main" id="{B147DBB0-69D6-3D99-2C52-A37B7017E109}"/>
              </a:ext>
            </a:extLst>
          </p:cNvPr>
          <p:cNvSpPr txBox="1">
            <a:spLocks/>
          </p:cNvSpPr>
          <p:nvPr/>
        </p:nvSpPr>
        <p:spPr>
          <a:xfrm>
            <a:off x="6479648" y="4510585"/>
            <a:ext cx="5366610" cy="175873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altLang="zh-CN" sz="1800" dirty="0">
                <a:solidFill>
                  <a:srgbClr val="FFFFFF"/>
                </a:solidFill>
                <a:latin typeface="+mn-lt"/>
                <a:ea typeface="+mn-ea"/>
                <a:cs typeface="+mn-cs"/>
              </a:rPr>
              <a:t>And all of you!</a:t>
            </a:r>
          </a:p>
          <a:p>
            <a:pPr indent="-228600">
              <a:spcAft>
                <a:spcPts val="600"/>
              </a:spcAft>
              <a:buFont typeface="Arial" panose="020B0604020202020204" pitchFamily="34" charset="0"/>
              <a:buChar char="•"/>
            </a:pPr>
            <a:r>
              <a:rPr lang="en-US" altLang="zh-CN" sz="1800" dirty="0">
                <a:solidFill>
                  <a:srgbClr val="FFFFFF"/>
                </a:solidFill>
                <a:latin typeface="+mn-lt"/>
                <a:ea typeface="+mn-ea"/>
                <a:cs typeface="+mn-cs"/>
              </a:rPr>
              <a:t>Questions</a:t>
            </a:r>
            <a:endParaRPr lang="en-US" sz="1800" dirty="0">
              <a:solidFill>
                <a:srgbClr val="FFFFFF"/>
              </a:solidFill>
              <a:latin typeface="+mn-lt"/>
              <a:ea typeface="+mn-ea"/>
              <a:cs typeface="+mn-cs"/>
            </a:endParaRPr>
          </a:p>
        </p:txBody>
      </p:sp>
      <p:sp>
        <p:nvSpPr>
          <p:cNvPr id="4" name="Slide Number Placeholder 3">
            <a:extLst>
              <a:ext uri="{FF2B5EF4-FFF2-40B4-BE49-F238E27FC236}">
                <a16:creationId xmlns:a16="http://schemas.microsoft.com/office/drawing/2014/main" id="{E68E763B-26E8-2FD3-2789-D28ECD3D195F}"/>
              </a:ext>
            </a:extLst>
          </p:cNvPr>
          <p:cNvSpPr>
            <a:spLocks noGrp="1"/>
          </p:cNvSpPr>
          <p:nvPr>
            <p:ph type="sldNum" sz="quarter" idx="12"/>
          </p:nvPr>
        </p:nvSpPr>
        <p:spPr>
          <a:xfrm>
            <a:off x="10740788" y="6312958"/>
            <a:ext cx="613012" cy="365125"/>
          </a:xfrm>
        </p:spPr>
        <p:txBody>
          <a:bodyPr vert="horz" lIns="91440" tIns="45720" rIns="91440" bIns="45720" rtlCol="0" anchor="ctr">
            <a:normAutofit/>
          </a:bodyPr>
          <a:lstStyle/>
          <a:p>
            <a:pPr>
              <a:spcAft>
                <a:spcPts val="600"/>
              </a:spcAft>
            </a:pPr>
            <a:fld id="{82A5928A-368E-F64F-8D9A-9160A9B00FC2}" type="slidenum">
              <a:rPr lang="en-US">
                <a:solidFill>
                  <a:srgbClr val="FFFFFF"/>
                </a:solidFill>
              </a:rPr>
              <a:pPr>
                <a:spcAft>
                  <a:spcPts val="600"/>
                </a:spcAft>
              </a:pPr>
              <a:t>70</a:t>
            </a:fld>
            <a:endParaRPr lang="en-US">
              <a:solidFill>
                <a:srgbClr val="FFFFFF"/>
              </a:solidFill>
            </a:endParaRPr>
          </a:p>
        </p:txBody>
      </p:sp>
      <p:sp>
        <p:nvSpPr>
          <p:cNvPr id="10" name="TextBox 9">
            <a:extLst>
              <a:ext uri="{FF2B5EF4-FFF2-40B4-BE49-F238E27FC236}">
                <a16:creationId xmlns:a16="http://schemas.microsoft.com/office/drawing/2014/main" id="{5F2FD99A-5BD7-BFC9-85C6-390F5517CF3B}"/>
              </a:ext>
            </a:extLst>
          </p:cNvPr>
          <p:cNvSpPr txBox="1"/>
          <p:nvPr/>
        </p:nvSpPr>
        <p:spPr>
          <a:xfrm>
            <a:off x="10299560" y="5275385"/>
            <a:ext cx="184731" cy="369332"/>
          </a:xfrm>
          <a:prstGeom prst="rect">
            <a:avLst/>
          </a:prstGeom>
          <a:noFill/>
        </p:spPr>
        <p:txBody>
          <a:bodyPr wrap="none" rtlCol="0">
            <a:spAutoFit/>
          </a:bodyPr>
          <a:lstStyle/>
          <a:p>
            <a:endParaRPr lang="en-US"/>
          </a:p>
        </p:txBody>
      </p:sp>
      <p:pic>
        <p:nvPicPr>
          <p:cNvPr id="5" name="Picture 4">
            <a:extLst>
              <a:ext uri="{FF2B5EF4-FFF2-40B4-BE49-F238E27FC236}">
                <a16:creationId xmlns:a16="http://schemas.microsoft.com/office/drawing/2014/main" id="{7F58DF71-CA29-28A8-05EF-A450304C04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800" y="418802"/>
            <a:ext cx="2772934" cy="2772934"/>
          </a:xfrm>
          <a:prstGeom prst="rect">
            <a:avLst/>
          </a:prstGeom>
        </p:spPr>
      </p:pic>
    </p:spTree>
    <p:extLst>
      <p:ext uri="{BB962C8B-B14F-4D97-AF65-F5344CB8AC3E}">
        <p14:creationId xmlns:p14="http://schemas.microsoft.com/office/powerpoint/2010/main" val="19733722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4E1-9E55-EF89-4C01-7CB3415A8512}"/>
              </a:ext>
            </a:extLst>
          </p:cNvPr>
          <p:cNvSpPr>
            <a:spLocks noGrp="1"/>
          </p:cNvSpPr>
          <p:nvPr>
            <p:ph type="ctrTitle"/>
          </p:nvPr>
        </p:nvSpPr>
        <p:spPr>
          <a:xfrm>
            <a:off x="704538" y="2380508"/>
            <a:ext cx="10439400" cy="1124692"/>
          </a:xfrm>
        </p:spPr>
        <p:txBody>
          <a:bodyPr>
            <a:noAutofit/>
          </a:bodyPr>
          <a:lstStyle/>
          <a:p>
            <a:br>
              <a:rPr lang="en-US" altLang="zh-CN" sz="4800" dirty="0">
                <a:latin typeface="Segoe UI" panose="020B0502040204020203" pitchFamily="34" charset="0"/>
                <a:cs typeface="Segoe UI" panose="020B0502040204020203" pitchFamily="34" charset="0"/>
              </a:rPr>
            </a:br>
            <a:br>
              <a:rPr lang="en-US" altLang="zh-CN" sz="4800" dirty="0">
                <a:latin typeface="Segoe UI" panose="020B0502040204020203" pitchFamily="34" charset="0"/>
                <a:cs typeface="Segoe UI" panose="020B0502040204020203" pitchFamily="34" charset="0"/>
              </a:rPr>
            </a:br>
            <a:r>
              <a:rPr lang="en-US" altLang="zh-CN" sz="4800" dirty="0">
                <a:latin typeface="Segoe UI" panose="020B0502040204020203" pitchFamily="34" charset="0"/>
                <a:cs typeface="Segoe UI" panose="020B0502040204020203" pitchFamily="34" charset="0"/>
              </a:rPr>
              <a:t>THANK YOU!</a:t>
            </a:r>
            <a:endParaRPr lang="en-US" sz="4800"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06DB75D2-30C6-EE19-2854-7A78BB455D33}"/>
              </a:ext>
            </a:extLst>
          </p:cNvPr>
          <p:cNvPicPr>
            <a:picLocks noChangeAspect="1"/>
          </p:cNvPicPr>
          <p:nvPr/>
        </p:nvPicPr>
        <p:blipFill>
          <a:blip r:embed="rId3"/>
          <a:stretch>
            <a:fillRect/>
          </a:stretch>
        </p:blipFill>
        <p:spPr>
          <a:xfrm>
            <a:off x="8712304" y="404813"/>
            <a:ext cx="2832100" cy="927100"/>
          </a:xfrm>
          <a:prstGeom prst="rect">
            <a:avLst/>
          </a:prstGeom>
        </p:spPr>
      </p:pic>
      <p:sp>
        <p:nvSpPr>
          <p:cNvPr id="5" name="Slide Number Placeholder 4">
            <a:extLst>
              <a:ext uri="{FF2B5EF4-FFF2-40B4-BE49-F238E27FC236}">
                <a16:creationId xmlns:a16="http://schemas.microsoft.com/office/drawing/2014/main" id="{C5A2826D-09E8-AEA4-D1A4-6AFF6C47BF3F}"/>
              </a:ext>
            </a:extLst>
          </p:cNvPr>
          <p:cNvSpPr>
            <a:spLocks noGrp="1"/>
          </p:cNvSpPr>
          <p:nvPr>
            <p:ph type="sldNum" sz="quarter" idx="12"/>
          </p:nvPr>
        </p:nvSpPr>
        <p:spPr/>
        <p:txBody>
          <a:bodyPr/>
          <a:lstStyle/>
          <a:p>
            <a:fld id="{82A5928A-368E-F64F-8D9A-9160A9B00FC2}" type="slidenum">
              <a:rPr lang="en-US" smtClean="0"/>
              <a:t>71</a:t>
            </a:fld>
            <a:endParaRPr lang="en-US"/>
          </a:p>
        </p:txBody>
      </p:sp>
    </p:spTree>
    <p:extLst>
      <p:ext uri="{BB962C8B-B14F-4D97-AF65-F5344CB8AC3E}">
        <p14:creationId xmlns:p14="http://schemas.microsoft.com/office/powerpoint/2010/main" val="2584745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1981200" y="341086"/>
            <a:ext cx="8023556" cy="810350"/>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Research Question</a:t>
            </a:r>
          </a:p>
        </p:txBody>
      </p:sp>
      <p:sp>
        <p:nvSpPr>
          <p:cNvPr id="13" name="Text Box 17"/>
          <p:cNvSpPr txBox="1">
            <a:spLocks noChangeArrowheads="1"/>
          </p:cNvSpPr>
          <p:nvPr/>
        </p:nvSpPr>
        <p:spPr bwMode="auto">
          <a:xfrm>
            <a:off x="914400" y="1600200"/>
            <a:ext cx="10744200" cy="3322769"/>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4400" b="1" dirty="0">
                <a:solidFill>
                  <a:schemeClr val="tx1">
                    <a:lumMod val="75000"/>
                    <a:lumOff val="25000"/>
                  </a:schemeClr>
                </a:solidFill>
                <a:latin typeface="Tahoma" panose="020B0604030504040204" charset="0"/>
                <a:ea typeface="Tahoma" panose="020B0604030504040204" charset="0"/>
                <a:cs typeface="Tahoma" panose="020B0604030504040204" charset="0"/>
              </a:rPr>
              <a:t>WHEN</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and </a:t>
            </a:r>
            <a:r>
              <a:rPr lang="en-US" altLang="zh-CN" sz="4400" b="1" dirty="0">
                <a:solidFill>
                  <a:schemeClr val="tx1">
                    <a:lumMod val="75000"/>
                    <a:lumOff val="25000"/>
                  </a:schemeClr>
                </a:solidFill>
                <a:latin typeface="Tahoma" panose="020B0604030504040204" charset="0"/>
                <a:ea typeface="Tahoma" panose="020B0604030504040204" charset="0"/>
                <a:cs typeface="Tahoma" panose="020B0604030504040204" charset="0"/>
              </a:rPr>
              <a:t>WHY</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 do purchase preconditions increase consumers’</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intentions</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to</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visit</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a</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store</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for</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coupon</a:t>
            </a:r>
            <a:r>
              <a:rPr lang="zh-CN" altLang="en-US" sz="36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redemption?</a:t>
            </a: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spTree>
    <p:extLst>
      <p:ext uri="{BB962C8B-B14F-4D97-AF65-F5344CB8AC3E}">
        <p14:creationId xmlns:p14="http://schemas.microsoft.com/office/powerpoint/2010/main" val="31347069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1018661" y="547509"/>
            <a:ext cx="10401300" cy="810350"/>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600" b="1" dirty="0">
                <a:solidFill>
                  <a:schemeClr val="tx1">
                    <a:lumMod val="75000"/>
                    <a:lumOff val="25000"/>
                  </a:schemeClr>
                </a:solidFill>
                <a:latin typeface="Tahoma" panose="020B0604030504040204" charset="0"/>
                <a:ea typeface="Tahoma" panose="020B0604030504040204" charset="0"/>
                <a:cs typeface="Tahoma" panose="020B0604030504040204" charset="0"/>
              </a:rPr>
              <a:t>A Novel Insight into Purchase Preconditions</a:t>
            </a:r>
          </a:p>
        </p:txBody>
      </p:sp>
      <p:sp>
        <p:nvSpPr>
          <p:cNvPr id="13" name="Text Box 17"/>
          <p:cNvSpPr txBox="1">
            <a:spLocks noChangeArrowheads="1"/>
          </p:cNvSpPr>
          <p:nvPr/>
        </p:nvSpPr>
        <p:spPr bwMode="auto">
          <a:xfrm>
            <a:off x="1809750" y="1981200"/>
            <a:ext cx="8801100" cy="4984763"/>
          </a:xfrm>
          <a:prstGeom prst="rect">
            <a:avLst/>
          </a:prstGeom>
          <a:noFill/>
          <a:ln>
            <a:noFill/>
          </a:ln>
          <a:effectLst>
            <a:outerShdw blurRad="63500" dist="38099" dir="2700000" algn="ctr" rotWithShape="0">
              <a:schemeClr val="bg2">
                <a:alpha val="74997"/>
              </a:schemeClr>
            </a:outerShdw>
          </a:effectLst>
        </p:spPr>
        <p:txBody>
          <a:bodyPr vert="horz" wrap="square" lIns="91440" tIns="45720" rIns="91440" bIns="45720" rtlCol="0" anchor="ctr">
            <a:spAutoFit/>
          </a:bodyPr>
          <a:lstStyle>
            <a:defPPr>
              <a:defRPr lang="en-US"/>
            </a:defPPr>
            <a:lvl1pPr marL="0" marR="0" lvl="0" indent="0" algn="ctr" defTabSz="457200" eaLnBrk="1" fontAlgn="auto" latinLnBrk="0" hangingPunct="1">
              <a:lnSpc>
                <a:spcPct val="100000"/>
              </a:lnSpc>
              <a:spcAft>
                <a:spcPts val="300"/>
              </a:spcAft>
              <a:buClrTx/>
              <a:buSzTx/>
              <a:buFontTx/>
              <a:buNone/>
              <a:defRPr kumimoji="0" sz="2000" i="0" u="none" strike="noStrike" cap="none" spc="0" normalizeH="0" baseline="0">
                <a:ln>
                  <a:noFill/>
                </a:ln>
                <a:solidFill>
                  <a:schemeClr val="accent1">
                    <a:lumMod val="75000"/>
                  </a:schemeClr>
                </a:solidFill>
                <a:effectLst/>
                <a:uLnTx/>
                <a:uFillTx/>
                <a:latin typeface="Bookman Old Style" panose="02050604050505020204" pitchFamily="18" charset="0"/>
                <a:ea typeface="Arial Unicode MS" panose="020B0604020202020204" pitchFamily="34" charset="-128"/>
                <a:cs typeface="Arial Unicode MS" panose="020B0604020202020204" pitchFamily="34" charset="-128"/>
              </a:defRPr>
            </a:lvl1pPr>
          </a:lstStyle>
          <a:p>
            <a:pPr>
              <a:lnSpc>
                <a:spcPct val="150000"/>
              </a:lnSpc>
              <a:spcAft>
                <a:spcPts val="1200"/>
              </a:spcAft>
            </a:pP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Purchase preconditions</a:t>
            </a:r>
            <a:r>
              <a:rPr lang="zh-CN" altLang="en-US" sz="3200" b="1" dirty="0">
                <a:solidFill>
                  <a:schemeClr val="tx1">
                    <a:lumMod val="75000"/>
                    <a:lumOff val="25000"/>
                  </a:schemeClr>
                </a:solidFill>
                <a:latin typeface="Tahoma" panose="020B0604030504040204" charset="0"/>
                <a:ea typeface="Tahoma" panose="020B0604030504040204" charset="0"/>
                <a:cs typeface="Tahoma" panose="020B0604030504040204" charset="0"/>
              </a:rPr>
              <a:t> </a:t>
            </a:r>
            <a:r>
              <a:rPr lang="en-US" altLang="zh-CN" sz="3200" b="1" dirty="0">
                <a:solidFill>
                  <a:schemeClr val="tx1">
                    <a:lumMod val="75000"/>
                    <a:lumOff val="25000"/>
                  </a:schemeClr>
                </a:solidFill>
                <a:latin typeface="Tahoma" panose="020B0604030504040204" charset="0"/>
                <a:ea typeface="Tahoma" panose="020B0604030504040204" charset="0"/>
                <a:cs typeface="Tahoma" panose="020B0604030504040204" charset="0"/>
              </a:rPr>
              <a:t>as external references points that reset consumers’ discount magnitude calculus</a:t>
            </a:r>
          </a:p>
          <a:p>
            <a:pPr marL="342900" indent="-342900" algn="l">
              <a:lnSpc>
                <a:spcPct val="150000"/>
              </a:lnSpc>
              <a:spcAft>
                <a:spcPts val="1200"/>
              </a:spcAft>
              <a:buFont typeface="Tahoma" panose="020B0604030504040204" charset="0"/>
              <a:buChar char="•"/>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gn="l">
              <a:lnSpc>
                <a:spcPct val="150000"/>
              </a:lnSpc>
              <a:spcAft>
                <a:spcPts val="1200"/>
              </a:spcAft>
            </a:pPr>
            <a:endParaRPr lang="en-US" altLang="zh-CN" sz="2400" b="1" dirty="0">
              <a:solidFill>
                <a:schemeClr val="tx1">
                  <a:lumMod val="75000"/>
                  <a:lumOff val="25000"/>
                </a:schemeClr>
              </a:solidFill>
              <a:latin typeface="Tahoma" panose="020B0604030504040204" charset="0"/>
              <a:ea typeface="Tahoma" panose="020B0604030504040204" charset="0"/>
              <a:cs typeface="Tahoma" panose="020B0604030504040204" charset="0"/>
            </a:endParaRPr>
          </a:p>
          <a:p>
            <a:pPr>
              <a:lnSpc>
                <a:spcPct val="150000"/>
              </a:lnSpc>
              <a:spcAft>
                <a:spcPts val="1200"/>
              </a:spcAft>
            </a:pPr>
            <a:endParaRPr lang="en-US" altLang="zh-CN" b="1" dirty="0">
              <a:solidFill>
                <a:schemeClr val="tx1">
                  <a:lumMod val="75000"/>
                  <a:lumOff val="25000"/>
                </a:schemeClr>
              </a:solidFill>
              <a:latin typeface="Tahoma" panose="020B0604030504040204" charset="0"/>
              <a:ea typeface="Tahoma" panose="020B0604030504040204" charset="0"/>
              <a:cs typeface="Tahoma" panose="020B0604030504040204" charset="0"/>
            </a:endParaRPr>
          </a:p>
        </p:txBody>
      </p:sp>
      <p:pic>
        <p:nvPicPr>
          <p:cNvPr id="5" name="Picture 4"/>
          <p:cNvPicPr>
            <a:picLocks noChangeAspect="1"/>
          </p:cNvPicPr>
          <p:nvPr/>
        </p:nvPicPr>
        <p:blipFill>
          <a:blip r:embed="rId3"/>
          <a:stretch>
            <a:fillRect/>
          </a:stretch>
        </p:blipFill>
        <p:spPr>
          <a:xfrm>
            <a:off x="5410200" y="4724400"/>
            <a:ext cx="1618222" cy="16182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76c13249-8242-4444-8968-c36d4dcc4edd"/>
  <p:tag name="COMMONDATA" val="eyJoZGlkIjoiYWZkMGUyZmMzMGU5ZGYxYTgyZjc1OGI0MWI5YzQ3Y2Qif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a:ea typeface=""/>
        <a:cs typeface=""/>
        <a:font script="Jpan" typeface="游ゴシック Light"/>
        <a:font script="Hang" typeface="맑은 고딕"/>
        <a:font script="Hans" typeface="Tahoma"/>
        <a:font script="Hant" typeface="新細明體"/>
        <a:font script="Arab" typeface="Tahoma"/>
        <a:font script="Hebr" typeface="Tahom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ahoma"/>
        <a:ea typeface=""/>
        <a:cs typeface=""/>
        <a:font script="Jpan" typeface="游ゴシック"/>
        <a:font script="Hang" typeface="맑은 고딕"/>
        <a:font script="Hans" typeface="Tahoma"/>
        <a:font script="Hant" typeface="新細明體"/>
        <a:font script="Arab" typeface="Tahoma"/>
        <a:font script="Hebr" typeface="Tahom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Tahoma"/>
        <a:ea typeface=""/>
        <a:cs typeface=""/>
        <a:font script="Jpan" typeface="Yu Gothic Light"/>
        <a:font script="Hang" typeface="맑은 고딕"/>
        <a:font script="Hans" typeface="DengXian Light"/>
        <a:font script="Hant" typeface="新細明體"/>
        <a:font script="Arab" typeface="Tahoma"/>
        <a:font script="Hebr" typeface="Tahom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ahoma"/>
        <a:ea typeface=""/>
        <a:cs typeface=""/>
        <a:font script="Jpan" typeface="Yu Gothic"/>
        <a:font script="Hang" typeface="맑은 고딕"/>
        <a:font script="Hans" typeface="DengXian"/>
        <a:font script="Hant" typeface="新細明體"/>
        <a:font script="Arab" typeface="Tahoma"/>
        <a:font script="Hebr" typeface="Tahom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ahoma"/>
        <a:ea typeface=""/>
        <a:cs typeface=""/>
        <a:font script="Jpan" typeface="游ゴシック Light"/>
        <a:font script="Hang" typeface="맑은 고딕"/>
        <a:font script="Hans" typeface="Tahoma"/>
        <a:font script="Hant" typeface="新細明體"/>
        <a:font script="Arab" typeface="Tahoma"/>
        <a:font script="Hebr" typeface="Tahom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ahoma"/>
        <a:ea typeface=""/>
        <a:cs typeface=""/>
        <a:font script="Jpan" typeface="游ゴシック"/>
        <a:font script="Hang" typeface="맑은 고딕"/>
        <a:font script="Hans" typeface="Tahoma"/>
        <a:font script="Hant" typeface="新細明體"/>
        <a:font script="Arab" typeface="Tahoma"/>
        <a:font script="Hebr" typeface="Tahom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2125</TotalTime>
  <Words>5006</Words>
  <Application>Microsoft Office PowerPoint</Application>
  <PresentationFormat>Widescreen</PresentationFormat>
  <Paragraphs>815</Paragraphs>
  <Slides>71</Slides>
  <Notes>66</Notes>
  <HiddenSlides>7</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Segoe UI</vt:lpstr>
      <vt:lpstr>Roboto</vt:lpstr>
      <vt:lpstr>Wingdings</vt:lpstr>
      <vt:lpstr>Times New Roman</vt:lpstr>
      <vt:lpstr>Arial Nova</vt:lpstr>
      <vt:lpstr>Tahoma</vt:lpstr>
      <vt:lpstr>Cambria Math</vt:lpstr>
      <vt:lpstr>Office Theme</vt:lpstr>
      <vt:lpstr>The deal's the limit:  When and why restricted promotions work</vt:lpstr>
      <vt:lpstr>Two papers in one talk. Folly? </vt:lpstr>
      <vt:lpstr>PowerPoint Presentation</vt:lpstr>
      <vt:lpstr>Guanzhong 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Measuring the Internal Reference Point  (Typical Expenditures)</vt:lpstr>
      <vt:lpstr>Empirical Overview</vt:lpstr>
      <vt:lpstr>Study 1A Basic Effect (Controlled Experiment)</vt:lpstr>
      <vt:lpstr>PowerPoint Presentation</vt:lpstr>
      <vt:lpstr>Study 1B Basic Effect (Facebook Ads)</vt:lpstr>
      <vt:lpstr>PowerPoint Presentation</vt:lpstr>
      <vt:lpstr>Study 2 Manipulating the Reference Point-Cutoff </vt:lpstr>
      <vt:lpstr>Study 2 Manipulating the Reference Point-Cutoff </vt:lpstr>
      <vt:lpstr>PowerPoint Presentation</vt:lpstr>
      <vt:lpstr>PowerPoint Presentation</vt:lpstr>
      <vt:lpstr>PowerPoint Presentation</vt:lpstr>
      <vt:lpstr>Study 3 Smaller Restricted Discount vs. Larger Unrestricted Discount</vt:lpstr>
      <vt:lpstr>Study 3 Smaller Restricted Discount vs. Larger Unrestricted Discount</vt:lpstr>
      <vt:lpstr>PowerPoint Presentation</vt:lpstr>
      <vt:lpstr>PowerPoint Presentation</vt:lpstr>
      <vt:lpstr>Study 4 Alternative Explanation:  Purchase Preconditions Shift Expected Prices </vt:lpstr>
      <vt:lpstr>PowerPoint Presentation</vt:lpstr>
      <vt:lpstr>PowerPoint Presentation</vt:lpstr>
      <vt:lpstr>PowerPoint Presentation</vt:lpstr>
      <vt:lpstr>PowerPoint Presentation</vt:lpstr>
      <vt:lpstr>Study 5 Attenuating the Reference Effect – Percentage Discount</vt:lpstr>
      <vt:lpstr>PowerPoint Presentation</vt:lpstr>
      <vt:lpstr>PowerPoint Presentation</vt:lpstr>
      <vt:lpstr>PowerPoint Presentation</vt:lpstr>
      <vt:lpstr>PowerPoint Presentation</vt:lpstr>
      <vt:lpstr>Study 6  Attenuating the Reference Effect – Category Restriction</vt:lpstr>
      <vt:lpstr>PowerPoint Presentation</vt:lpstr>
      <vt:lpstr>PowerPoint Presentation</vt:lpstr>
      <vt:lpstr>PowerPoint Presentation</vt:lpstr>
      <vt:lpstr>PowerPoint Presentation</vt:lpstr>
      <vt:lpstr>Contributions</vt:lpstr>
      <vt:lpstr>  The Price that Binds:  Perceived Fairness and the Effectiveness of Restricted Promotions</vt:lpstr>
      <vt:lpstr>Shangwen Yi</vt:lpstr>
      <vt:lpstr>Promotion Architecture</vt:lpstr>
      <vt:lpstr>PowerPoint Presentation</vt:lpstr>
      <vt:lpstr>Equity: Capped vs Threshold Promotion</vt:lpstr>
      <vt:lpstr>Trigger Value: Low ($10)</vt:lpstr>
      <vt:lpstr>Trigger Value: High ($50)</vt:lpstr>
      <vt:lpstr>Hypotheses and Framework</vt:lpstr>
      <vt:lpstr>Study 1 Food Ordering Field Study</vt:lpstr>
      <vt:lpstr>Study 2: Ride-Hailing</vt:lpstr>
      <vt:lpstr>Study 2 Results – Offer Evaluation</vt:lpstr>
      <vt:lpstr>Study 2 Results - Conversion Rate</vt:lpstr>
      <vt:lpstr>Study 3: Charity Promotion</vt:lpstr>
      <vt:lpstr>Study 3 Measures and Results</vt:lpstr>
      <vt:lpstr>Study 3 Results </vt:lpstr>
      <vt:lpstr>Study 4: Unrestricted Promotion as a Reference</vt:lpstr>
      <vt:lpstr>Study 4: Unrestricted Promotion as a Reference</vt:lpstr>
      <vt:lpstr>Study 5 Joint Evaluation in Food Ordering </vt:lpstr>
      <vt:lpstr>Study 6 Trigger Value as a Moderator</vt:lpstr>
      <vt:lpstr>Study 7: Overall Sales</vt:lpstr>
      <vt:lpstr>Study 7: Overall Sales</vt:lpstr>
      <vt:lpstr>Takeaways</vt:lpstr>
      <vt:lpstr>Implications</vt:lpstr>
      <vt:lpstr>Thank you!</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 EXPERIMENTS IN  QUALITATIVE RESEARCH</dc:title>
  <dc:creator>David Hardisty</dc:creator>
  <cp:lastModifiedBy>David Hardisty</cp:lastModifiedBy>
  <cp:revision>1014</cp:revision>
  <cp:lastPrinted>2022-10-18T08:18:00Z</cp:lastPrinted>
  <dcterms:created xsi:type="dcterms:W3CDTF">2021-02-16T17:06:00Z</dcterms:created>
  <dcterms:modified xsi:type="dcterms:W3CDTF">2024-08-13T00:37:17Z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2021-02-16T08:00:00Z</vt:filetime>
  </property>
  <property fmtid="{D5CDD505-2E9C-101B-9397-08002B2CF9AE}" pid="3" name="LastSaved">
    <vt:filetime>2021-02-16T08:00:00Z</vt:filetime>
  </property>
  <property fmtid="{D5CDD505-2E9C-101B-9397-08002B2CF9AE}" pid="4" name="ICV">
    <vt:lpwstr>50ED516989C94F6AAF6693465009EC48_12</vt:lpwstr>
  </property>
  <property fmtid="{D5CDD505-2E9C-101B-9397-08002B2CF9AE}" pid="5" name="KSOProductBuildVer">
    <vt:lpwstr>2052-11.1.0.14309</vt:lpwstr>
  </property>
</Properties>
</file>